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7559675" cx="10080625"/>
  <p:notesSz cx="7559675" cy="10691800"/>
  <p:embeddedFontLst>
    <p:embeddedFont>
      <p:font typeface="Amatic SC"/>
      <p:regular r:id="rId40"/>
      <p:bold r:id="rId41"/>
    </p:embeddedFont>
    <p:embeddedFont>
      <p:font typeface="Indie Flower"/>
      <p:regular r:id="rId42"/>
    </p:embeddedFont>
    <p:embeddedFont>
      <p:font typeface="Quicksand"/>
      <p:regular r:id="rId43"/>
      <p:bold r:id="rId44"/>
    </p:embeddedFont>
    <p:embeddedFont>
      <p:font typeface="Alfa Slab One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20" Type="http://schemas.openxmlformats.org/officeDocument/2006/relationships/slide" Target="slides/slide16.xml"/><Relationship Id="rId42" Type="http://schemas.openxmlformats.org/officeDocument/2006/relationships/font" Target="fonts/IndieFlower-regular.fntdata"/><Relationship Id="rId41" Type="http://schemas.openxmlformats.org/officeDocument/2006/relationships/font" Target="fonts/AmaticSC-bold.fntdata"/><Relationship Id="rId22" Type="http://schemas.openxmlformats.org/officeDocument/2006/relationships/slide" Target="slides/slide18.xml"/><Relationship Id="rId44" Type="http://schemas.openxmlformats.org/officeDocument/2006/relationships/font" Target="fonts/Quicksand-bold.fntdata"/><Relationship Id="rId21" Type="http://schemas.openxmlformats.org/officeDocument/2006/relationships/slide" Target="slides/slide17.xml"/><Relationship Id="rId43" Type="http://schemas.openxmlformats.org/officeDocument/2006/relationships/font" Target="fonts/Quicksand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AlfaSlab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c32d568ec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ac32d568ec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7D8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ve.mitre.org/index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5A6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00" y="1692720"/>
            <a:ext cx="4401720" cy="44017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4699080" y="1769040"/>
            <a:ext cx="4876560" cy="41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800" u="none" cap="none" strike="noStrike">
                <a:solidFill>
                  <a:srgbClr val="CFD8DC"/>
                </a:solidFill>
                <a:latin typeface="Alfa Slab One"/>
                <a:ea typeface="Alfa Slab One"/>
                <a:cs typeface="Alfa Slab One"/>
                <a:sym typeface="Alfa Slab One"/>
              </a:rPr>
              <a:t>Vulnerabilitats de programari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04000" y="346320"/>
            <a:ext cx="9243360" cy="11718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rgbClr val="E1BEE7"/>
                </a:solidFill>
                <a:latin typeface="Arial"/>
                <a:ea typeface="Arial"/>
                <a:cs typeface="Arial"/>
                <a:sym typeface="Arial"/>
              </a:rPr>
              <a:t>                                </a:t>
            </a:r>
            <a:r>
              <a:rPr b="1" i="0" lang="es-ES" sz="3600" u="none" cap="none" strike="noStrike">
                <a:solidFill>
                  <a:srgbClr val="CFD8DC"/>
                </a:solidFill>
                <a:latin typeface="Quicksand"/>
                <a:ea typeface="Quicksand"/>
                <a:cs typeface="Quicksand"/>
                <a:sym typeface="Quicksand"/>
              </a:rPr>
              <a:t>Seguretat Informàtica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3600" u="none" cap="none" strike="noStrike">
                <a:solidFill>
                  <a:srgbClr val="CFD8DC"/>
                </a:solidFill>
                <a:latin typeface="Arial"/>
                <a:ea typeface="Arial"/>
                <a:cs typeface="Arial"/>
                <a:sym typeface="Arial"/>
              </a:rPr>
              <a:t>                           </a:t>
            </a:r>
            <a:r>
              <a:rPr b="0" i="0" lang="es-ES" sz="2200" u="none" cap="none" strike="noStrike">
                <a:solidFill>
                  <a:srgbClr val="CFD8DC"/>
                </a:solidFill>
                <a:latin typeface="Quicksand"/>
                <a:ea typeface="Quicksand"/>
                <a:cs typeface="Quicksand"/>
                <a:sym typeface="Quicksand"/>
              </a:rPr>
              <a:t>UF4 Seguretat Activa  – Part 2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1689840" y="3458520"/>
            <a:ext cx="6794280" cy="1707120"/>
          </a:xfrm>
          <a:prstGeom prst="rect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780480" y="740520"/>
            <a:ext cx="7045560" cy="12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 sistema més popular és el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CVE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0" i="0" lang="es-ES" sz="2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(</a:t>
            </a:r>
            <a:r>
              <a:rPr b="0" i="0" lang="es-ES" sz="24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Common Vulnerabilities and Exposures</a:t>
            </a:r>
            <a:r>
              <a:rPr b="0" i="0" lang="es-ES" sz="2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2149560" y="3476160"/>
            <a:ext cx="5905080" cy="170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rgbClr val="212121"/>
                </a:solidFill>
                <a:latin typeface="Quicksand"/>
                <a:ea typeface="Quicksand"/>
                <a:cs typeface="Quicksand"/>
                <a:sym typeface="Quicksand"/>
              </a:rPr>
              <a:t>CVE   -    2015    -    4598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2027880" y="2081160"/>
            <a:ext cx="2116440" cy="112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Any de la vulnerabilitat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3814560" y="2631240"/>
            <a:ext cx="978120" cy="1215720"/>
          </a:xfrm>
          <a:custGeom>
            <a:rect b="b" l="l" r="r" t="t"/>
            <a:pathLst>
              <a:path extrusionOk="0" h="55323" w="39133">
                <a:moveTo>
                  <a:pt x="0" y="3177"/>
                </a:moveTo>
                <a:cubicBezTo>
                  <a:pt x="6897" y="-2571"/>
                  <a:pt x="24147" y="159"/>
                  <a:pt x="26326" y="8869"/>
                </a:cubicBezTo>
                <a:cubicBezTo>
                  <a:pt x="30083" y="23887"/>
                  <a:pt x="30595" y="39635"/>
                  <a:pt x="30595" y="55116"/>
                </a:cubicBezTo>
                <a:cubicBezTo>
                  <a:pt x="30595" y="55298"/>
                  <a:pt x="21931" y="48001"/>
                  <a:pt x="22057" y="48001"/>
                </a:cubicBezTo>
                <a:cubicBezTo>
                  <a:pt x="25248" y="48001"/>
                  <a:pt x="25607" y="53688"/>
                  <a:pt x="28460" y="55116"/>
                </a:cubicBezTo>
                <a:cubicBezTo>
                  <a:pt x="30116" y="55945"/>
                  <a:pt x="31121" y="52478"/>
                  <a:pt x="32729" y="51559"/>
                </a:cubicBezTo>
                <a:cubicBezTo>
                  <a:pt x="34757" y="50400"/>
                  <a:pt x="37480" y="50364"/>
                  <a:pt x="39133" y="48713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4243680" y="5816520"/>
            <a:ext cx="2116440" cy="863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Identificació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5941080" y="4739040"/>
            <a:ext cx="1422720" cy="1486440"/>
          </a:xfrm>
          <a:custGeom>
            <a:rect b="b" l="l" r="r" t="t"/>
            <a:pathLst>
              <a:path extrusionOk="0" h="59470" w="56920">
                <a:moveTo>
                  <a:pt x="0" y="59470"/>
                </a:moveTo>
                <a:cubicBezTo>
                  <a:pt x="16629" y="57390"/>
                  <a:pt x="38379" y="52172"/>
                  <a:pt x="44824" y="36702"/>
                </a:cubicBezTo>
                <a:cubicBezTo>
                  <a:pt x="47901" y="29316"/>
                  <a:pt x="48588" y="21130"/>
                  <a:pt x="49805" y="13222"/>
                </a:cubicBezTo>
                <a:cubicBezTo>
                  <a:pt x="50455" y="8996"/>
                  <a:pt x="53539" y="3438"/>
                  <a:pt x="50516" y="415"/>
                </a:cubicBezTo>
                <a:cubicBezTo>
                  <a:pt x="47956" y="-2145"/>
                  <a:pt x="48444" y="9665"/>
                  <a:pt x="44824" y="9665"/>
                </a:cubicBezTo>
                <a:cubicBezTo>
                  <a:pt x="41322" y="9665"/>
                  <a:pt x="46303" y="415"/>
                  <a:pt x="49805" y="415"/>
                </a:cubicBezTo>
                <a:cubicBezTo>
                  <a:pt x="52842" y="415"/>
                  <a:pt x="54771" y="3961"/>
                  <a:pt x="56920" y="6107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3447720" y="740520"/>
            <a:ext cx="611892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Hi ha pàgines que classifiquen les vulnerabilitats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75" y="1719025"/>
            <a:ext cx="8013924" cy="526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2284560" y="3031200"/>
            <a:ext cx="6918840" cy="3895200"/>
          </a:xfrm>
          <a:custGeom>
            <a:rect b="b" l="l" r="r" t="t"/>
            <a:pathLst>
              <a:path extrusionOk="0" h="155819" w="276773">
                <a:moveTo>
                  <a:pt x="8538" y="103168"/>
                </a:moveTo>
                <a:lnTo>
                  <a:pt x="0" y="149415"/>
                </a:lnTo>
                <a:lnTo>
                  <a:pt x="100322" y="155819"/>
                </a:lnTo>
                <a:lnTo>
                  <a:pt x="275350" y="151550"/>
                </a:lnTo>
                <a:lnTo>
                  <a:pt x="276773" y="7115"/>
                </a:lnTo>
                <a:lnTo>
                  <a:pt x="219853" y="0"/>
                </a:lnTo>
                <a:lnTo>
                  <a:pt x="162934" y="0"/>
                </a:lnTo>
                <a:lnTo>
                  <a:pt x="131628" y="34152"/>
                </a:lnTo>
                <a:lnTo>
                  <a:pt x="95341" y="78977"/>
                </a:lnTo>
                <a:lnTo>
                  <a:pt x="49805" y="84669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160" name="Google Shape;160;p25"/>
          <p:cNvSpPr/>
          <p:nvPr/>
        </p:nvSpPr>
        <p:spPr>
          <a:xfrm>
            <a:off x="780480" y="740520"/>
            <a:ext cx="7045560" cy="1553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CVSS 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dóna una estimació del perillosa que és una vulnerabilitat </a:t>
            </a:r>
            <a:r>
              <a:rPr b="0" i="0" lang="es-ES" sz="2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(Common Vulnerability Scoring System)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080" y="5435280"/>
            <a:ext cx="1448640" cy="94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8520" y="3654000"/>
            <a:ext cx="2751120" cy="2462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7178400" y="6192720"/>
            <a:ext cx="711360" cy="6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455A64"/>
                </a:solidFill>
                <a:latin typeface="Alfa Slab One"/>
                <a:ea typeface="Alfa Slab One"/>
                <a:cs typeface="Alfa Slab One"/>
                <a:sym typeface="Alfa Slab One"/>
              </a:rPr>
              <a:t>10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3331080" y="6266160"/>
            <a:ext cx="711360" cy="6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455A64"/>
                </a:solidFill>
                <a:latin typeface="Alfa Slab One"/>
                <a:ea typeface="Alfa Slab One"/>
                <a:cs typeface="Alfa Slab One"/>
                <a:sym typeface="Alfa Slab One"/>
              </a:rPr>
              <a:t>0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 rot="10800000">
            <a:off x="3966840" y="6304680"/>
            <a:ext cx="3135600" cy="472320"/>
          </a:xfrm>
          <a:prstGeom prst="rightArrow">
            <a:avLst>
              <a:gd fmla="val 50000" name="adj1"/>
              <a:gd fmla="val 137666" name="adj2"/>
            </a:avLst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1725480" y="3087720"/>
            <a:ext cx="2316960" cy="1553760"/>
          </a:xfrm>
          <a:prstGeom prst="wedgeRoundRectCallout">
            <a:avLst>
              <a:gd fmla="val 32904" name="adj1"/>
              <a:gd fmla="val 72476" name="adj2"/>
              <a:gd fmla="val 0" name="adj3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Ep que ell no és un insecte!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3894120" y="6853320"/>
            <a:ext cx="3135600" cy="47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Varia durant el temps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716040" y="2823840"/>
            <a:ext cx="3835800" cy="4362480"/>
          </a:xfrm>
          <a:custGeom>
            <a:rect b="b" l="l" r="r" t="t"/>
            <a:pathLst>
              <a:path extrusionOk="0" h="174512" w="153450">
                <a:moveTo>
                  <a:pt x="57919" y="0"/>
                </a:moveTo>
                <a:lnTo>
                  <a:pt x="27079" y="32345"/>
                </a:lnTo>
                <a:lnTo>
                  <a:pt x="0" y="87256"/>
                </a:lnTo>
                <a:lnTo>
                  <a:pt x="17300" y="167742"/>
                </a:lnTo>
                <a:lnTo>
                  <a:pt x="94778" y="174512"/>
                </a:lnTo>
                <a:lnTo>
                  <a:pt x="153450" y="139159"/>
                </a:lnTo>
                <a:lnTo>
                  <a:pt x="150441" y="61681"/>
                </a:lnTo>
                <a:lnTo>
                  <a:pt x="128627" y="24071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173" name="Google Shape;173;p26"/>
          <p:cNvSpPr/>
          <p:nvPr/>
        </p:nvSpPr>
        <p:spPr>
          <a:xfrm>
            <a:off x="3219120" y="740520"/>
            <a:ext cx="6118920" cy="1556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 de que es descobreix la vulnerabilitat fins que s’arregla passa un temps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920" y="3181320"/>
            <a:ext cx="3513960" cy="372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5938200" y="3264480"/>
            <a:ext cx="301896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Durant aquest temps és un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ZERO DAY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4682520" y="3803760"/>
            <a:ext cx="1493640" cy="879120"/>
          </a:xfrm>
          <a:custGeom>
            <a:rect b="b" l="l" r="r" t="t"/>
            <a:pathLst>
              <a:path extrusionOk="0" h="35185" w="59766">
                <a:moveTo>
                  <a:pt x="59766" y="3320"/>
                </a:moveTo>
                <a:cubicBezTo>
                  <a:pt x="54650" y="1924"/>
                  <a:pt x="49331" y="-475"/>
                  <a:pt x="44113" y="474"/>
                </a:cubicBezTo>
                <a:cubicBezTo>
                  <a:pt x="34492" y="2223"/>
                  <a:pt x="28580" y="12395"/>
                  <a:pt x="21345" y="18973"/>
                </a:cubicBezTo>
                <a:cubicBezTo>
                  <a:pt x="17421" y="22540"/>
                  <a:pt x="12292" y="24937"/>
                  <a:pt x="7115" y="26088"/>
                </a:cubicBezTo>
                <a:cubicBezTo>
                  <a:pt x="5478" y="26452"/>
                  <a:pt x="2135" y="25122"/>
                  <a:pt x="2135" y="26799"/>
                </a:cubicBezTo>
                <a:cubicBezTo>
                  <a:pt x="2135" y="29320"/>
                  <a:pt x="5201" y="30850"/>
                  <a:pt x="7115" y="32491"/>
                </a:cubicBezTo>
                <a:cubicBezTo>
                  <a:pt x="7879" y="33146"/>
                  <a:pt x="10087" y="35184"/>
                  <a:pt x="9250" y="34626"/>
                </a:cubicBezTo>
                <a:cubicBezTo>
                  <a:pt x="5890" y="32385"/>
                  <a:pt x="0" y="30838"/>
                  <a:pt x="0" y="26799"/>
                </a:cubicBezTo>
                <a:cubicBezTo>
                  <a:pt x="0" y="24033"/>
                  <a:pt x="3033" y="22158"/>
                  <a:pt x="4269" y="19684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880" y="3079800"/>
            <a:ext cx="5462280" cy="147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120" y="5262840"/>
            <a:ext cx="4937040" cy="131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5120" y="1819080"/>
            <a:ext cx="7104240" cy="114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9160" y="4359600"/>
            <a:ext cx="5394240" cy="90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835920" y="2917080"/>
            <a:ext cx="5549400" cy="4161960"/>
          </a:xfrm>
          <a:custGeom>
            <a:rect b="b" l="l" r="r" t="t"/>
            <a:pathLst>
              <a:path extrusionOk="0" h="166491" w="221988">
                <a:moveTo>
                  <a:pt x="109571" y="0"/>
                </a:moveTo>
                <a:lnTo>
                  <a:pt x="9250" y="11384"/>
                </a:lnTo>
                <a:lnTo>
                  <a:pt x="1423" y="50516"/>
                </a:lnTo>
                <a:lnTo>
                  <a:pt x="0" y="105302"/>
                </a:lnTo>
                <a:lnTo>
                  <a:pt x="41267" y="143723"/>
                </a:lnTo>
                <a:lnTo>
                  <a:pt x="88938" y="166491"/>
                </a:lnTo>
                <a:lnTo>
                  <a:pt x="168626" y="130204"/>
                </a:lnTo>
                <a:lnTo>
                  <a:pt x="221988" y="103167"/>
                </a:lnTo>
                <a:lnTo>
                  <a:pt x="202778" y="54785"/>
                </a:lnTo>
                <a:lnTo>
                  <a:pt x="161511" y="50516"/>
                </a:lnTo>
                <a:lnTo>
                  <a:pt x="152261" y="2134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190" name="Google Shape;190;p28"/>
          <p:cNvSpPr/>
          <p:nvPr/>
        </p:nvSpPr>
        <p:spPr>
          <a:xfrm>
            <a:off x="3219120" y="740520"/>
            <a:ext cx="6118920" cy="1251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Hi ha empreses que compren els Zero Days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6563520" y="2436840"/>
            <a:ext cx="257868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Per això cada cop és més difícil trobar-ne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280" y="3468600"/>
            <a:ext cx="2828520" cy="105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600" y="4713840"/>
            <a:ext cx="2120400" cy="8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 rotWithShape="1">
          <a:blip r:embed="rId5">
            <a:alphaModFix/>
          </a:blip>
          <a:srcRect b="36155" l="0" r="0" t="36091"/>
          <a:stretch/>
        </p:blipFill>
        <p:spPr>
          <a:xfrm>
            <a:off x="3756960" y="4713840"/>
            <a:ext cx="2050920" cy="5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>
            <a:off x="2521080" y="5051520"/>
            <a:ext cx="1537920" cy="154728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8"/>
          <p:cNvSpPr/>
          <p:nvPr/>
        </p:nvSpPr>
        <p:spPr>
          <a:xfrm>
            <a:off x="4926960" y="2976480"/>
            <a:ext cx="1493640" cy="879120"/>
          </a:xfrm>
          <a:custGeom>
            <a:rect b="b" l="l" r="r" t="t"/>
            <a:pathLst>
              <a:path extrusionOk="0" h="35185" w="59766">
                <a:moveTo>
                  <a:pt x="59766" y="3320"/>
                </a:moveTo>
                <a:cubicBezTo>
                  <a:pt x="54650" y="1924"/>
                  <a:pt x="49331" y="-475"/>
                  <a:pt x="44113" y="474"/>
                </a:cubicBezTo>
                <a:cubicBezTo>
                  <a:pt x="34492" y="2223"/>
                  <a:pt x="28580" y="12395"/>
                  <a:pt x="21345" y="18973"/>
                </a:cubicBezTo>
                <a:cubicBezTo>
                  <a:pt x="17421" y="22540"/>
                  <a:pt x="12292" y="24937"/>
                  <a:pt x="7115" y="26088"/>
                </a:cubicBezTo>
                <a:cubicBezTo>
                  <a:pt x="5478" y="26452"/>
                  <a:pt x="2135" y="25122"/>
                  <a:pt x="2135" y="26799"/>
                </a:cubicBezTo>
                <a:cubicBezTo>
                  <a:pt x="2135" y="29320"/>
                  <a:pt x="5201" y="30850"/>
                  <a:pt x="7115" y="32491"/>
                </a:cubicBezTo>
                <a:cubicBezTo>
                  <a:pt x="7879" y="33146"/>
                  <a:pt x="10087" y="35184"/>
                  <a:pt x="9250" y="34626"/>
                </a:cubicBezTo>
                <a:cubicBezTo>
                  <a:pt x="5890" y="32385"/>
                  <a:pt x="0" y="30838"/>
                  <a:pt x="0" y="26799"/>
                </a:cubicBezTo>
                <a:cubicBezTo>
                  <a:pt x="0" y="24033"/>
                  <a:pt x="3033" y="22158"/>
                  <a:pt x="4269" y="19684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218000" y="4537080"/>
            <a:ext cx="21204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eviten que “corrin lliures”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368760" y="4926960"/>
            <a:ext cx="799200" cy="353160"/>
          </a:xfrm>
          <a:custGeom>
            <a:rect b="b" l="l" r="r" t="t"/>
            <a:pathLst>
              <a:path extrusionOk="0" h="14141" w="31977">
                <a:moveTo>
                  <a:pt x="31977" y="3558"/>
                </a:moveTo>
                <a:cubicBezTo>
                  <a:pt x="24854" y="4448"/>
                  <a:pt x="17754" y="5513"/>
                  <a:pt x="10632" y="6404"/>
                </a:cubicBezTo>
                <a:cubicBezTo>
                  <a:pt x="8279" y="6698"/>
                  <a:pt x="5889" y="6404"/>
                  <a:pt x="3517" y="6404"/>
                </a:cubicBezTo>
                <a:cubicBezTo>
                  <a:pt x="2568" y="6404"/>
                  <a:pt x="0" y="5733"/>
                  <a:pt x="671" y="6404"/>
                </a:cubicBezTo>
                <a:cubicBezTo>
                  <a:pt x="3695" y="9427"/>
                  <a:pt x="11344" y="9243"/>
                  <a:pt x="11344" y="13519"/>
                </a:cubicBezTo>
                <a:cubicBezTo>
                  <a:pt x="11344" y="15559"/>
                  <a:pt x="7956" y="11236"/>
                  <a:pt x="6363" y="9961"/>
                </a:cubicBezTo>
                <a:cubicBezTo>
                  <a:pt x="3409" y="7598"/>
                  <a:pt x="1020" y="6949"/>
                  <a:pt x="1383" y="6404"/>
                </a:cubicBezTo>
                <a:cubicBezTo>
                  <a:pt x="3463" y="3284"/>
                  <a:pt x="8956" y="3354"/>
                  <a:pt x="10632" y="0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000" y="1250640"/>
            <a:ext cx="1625040" cy="232344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/>
          <p:nvPr/>
        </p:nvSpPr>
        <p:spPr>
          <a:xfrm>
            <a:off x="1017720" y="1064880"/>
            <a:ext cx="4172040" cy="299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rgbClr val="F4F956"/>
                </a:solidFill>
                <a:latin typeface="Quicksand"/>
                <a:ea typeface="Quicksand"/>
                <a:cs typeface="Quicksand"/>
                <a:sym typeface="Quicksand"/>
              </a:rPr>
              <a:t>Com </a:t>
            </a:r>
            <a:r>
              <a:rPr b="0" i="0" lang="es-ES" sz="36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aprofitar les vulnerabilitats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>
            <a:off x="320040" y="2667960"/>
            <a:ext cx="9142560" cy="3841920"/>
          </a:xfrm>
          <a:custGeom>
            <a:rect b="b" l="l" r="r" t="t"/>
            <a:pathLst>
              <a:path extrusionOk="0" h="153684" w="365710">
                <a:moveTo>
                  <a:pt x="9961" y="44824"/>
                </a:moveTo>
                <a:lnTo>
                  <a:pt x="61900" y="11384"/>
                </a:lnTo>
                <a:lnTo>
                  <a:pt x="254005" y="0"/>
                </a:lnTo>
                <a:lnTo>
                  <a:pt x="355038" y="15653"/>
                </a:lnTo>
                <a:lnTo>
                  <a:pt x="365710" y="79688"/>
                </a:lnTo>
                <a:lnTo>
                  <a:pt x="352192" y="128781"/>
                </a:lnTo>
                <a:lnTo>
                  <a:pt x="277485" y="153684"/>
                </a:lnTo>
                <a:lnTo>
                  <a:pt x="143723" y="149415"/>
                </a:lnTo>
                <a:lnTo>
                  <a:pt x="18499" y="145857"/>
                </a:lnTo>
                <a:lnTo>
                  <a:pt x="0" y="96052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210" name="Google Shape;210;p30"/>
          <p:cNvSpPr/>
          <p:nvPr/>
        </p:nvSpPr>
        <p:spPr>
          <a:xfrm>
            <a:off x="5168520" y="740520"/>
            <a:ext cx="439812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 aprofitar-se de les vulnerabilitats cal tenir un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exploit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280" y="3141000"/>
            <a:ext cx="3513240" cy="29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3960" y="2874960"/>
            <a:ext cx="4244040" cy="27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3913200" y="2874960"/>
            <a:ext cx="1084680" cy="60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Exploit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3989520" y="3468600"/>
            <a:ext cx="350280" cy="835560"/>
          </a:xfrm>
          <a:custGeom>
            <a:rect b="b" l="l" r="r" t="t"/>
            <a:pathLst>
              <a:path extrusionOk="0" h="33441" w="14029">
                <a:moveTo>
                  <a:pt x="14029" y="0"/>
                </a:moveTo>
                <a:cubicBezTo>
                  <a:pt x="10503" y="7052"/>
                  <a:pt x="6275" y="14212"/>
                  <a:pt x="5491" y="22057"/>
                </a:cubicBezTo>
                <a:cubicBezTo>
                  <a:pt x="5102" y="25949"/>
                  <a:pt x="6556" y="33441"/>
                  <a:pt x="2645" y="33441"/>
                </a:cubicBezTo>
                <a:cubicBezTo>
                  <a:pt x="1531" y="33441"/>
                  <a:pt x="2078" y="31455"/>
                  <a:pt x="1222" y="29172"/>
                </a:cubicBezTo>
                <a:cubicBezTo>
                  <a:pt x="715" y="27821"/>
                  <a:pt x="-510" y="25923"/>
                  <a:pt x="510" y="24903"/>
                </a:cubicBezTo>
                <a:cubicBezTo>
                  <a:pt x="2385" y="23028"/>
                  <a:pt x="3083" y="29556"/>
                  <a:pt x="4068" y="32018"/>
                </a:cubicBezTo>
                <a:cubicBezTo>
                  <a:pt x="4332" y="32679"/>
                  <a:pt x="3357" y="33441"/>
                  <a:pt x="4068" y="33441"/>
                </a:cubicBezTo>
                <a:cubicBezTo>
                  <a:pt x="7040" y="33441"/>
                  <a:pt x="9236" y="30500"/>
                  <a:pt x="11894" y="29172"/>
                </a:cubicBezTo>
              </a:path>
            </a:pathLst>
          </a:custGeom>
          <a:noFill/>
          <a:ln cap="flat" cmpd="sng" w="284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5168520" y="5645880"/>
            <a:ext cx="1084680" cy="60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Sistema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6190200" y="5407560"/>
            <a:ext cx="711000" cy="605160"/>
          </a:xfrm>
          <a:custGeom>
            <a:rect b="b" l="l" r="r" t="t"/>
            <a:pathLst>
              <a:path extrusionOk="0" h="24226" w="28460">
                <a:moveTo>
                  <a:pt x="0" y="23479"/>
                </a:moveTo>
                <a:cubicBezTo>
                  <a:pt x="5683" y="24048"/>
                  <a:pt x="12397" y="25331"/>
                  <a:pt x="17076" y="22056"/>
                </a:cubicBezTo>
                <a:cubicBezTo>
                  <a:pt x="20396" y="19732"/>
                  <a:pt x="20620" y="14659"/>
                  <a:pt x="21345" y="10672"/>
                </a:cubicBezTo>
                <a:cubicBezTo>
                  <a:pt x="21861" y="7833"/>
                  <a:pt x="23681" y="4871"/>
                  <a:pt x="22768" y="2134"/>
                </a:cubicBezTo>
                <a:cubicBezTo>
                  <a:pt x="21852" y="-612"/>
                  <a:pt x="18136" y="5626"/>
                  <a:pt x="15653" y="7115"/>
                </a:cubicBezTo>
                <a:cubicBezTo>
                  <a:pt x="14636" y="7725"/>
                  <a:pt x="11969" y="10087"/>
                  <a:pt x="12807" y="9249"/>
                </a:cubicBezTo>
                <a:cubicBezTo>
                  <a:pt x="15890" y="6166"/>
                  <a:pt x="17696" y="0"/>
                  <a:pt x="22056" y="0"/>
                </a:cubicBezTo>
                <a:cubicBezTo>
                  <a:pt x="26410" y="0"/>
                  <a:pt x="26512" y="7490"/>
                  <a:pt x="28460" y="11384"/>
                </a:cubicBezTo>
              </a:path>
            </a:pathLst>
          </a:custGeom>
          <a:noFill/>
          <a:ln cap="flat" cmpd="sng" w="3815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/>
          <p:nvPr/>
        </p:nvSpPr>
        <p:spPr>
          <a:xfrm>
            <a:off x="320040" y="2667960"/>
            <a:ext cx="5386680" cy="3841920"/>
          </a:xfrm>
          <a:custGeom>
            <a:rect b="b" l="l" r="r" t="t"/>
            <a:pathLst>
              <a:path extrusionOk="0" h="153684" w="365710">
                <a:moveTo>
                  <a:pt x="9961" y="44824"/>
                </a:moveTo>
                <a:lnTo>
                  <a:pt x="61900" y="11384"/>
                </a:lnTo>
                <a:lnTo>
                  <a:pt x="254005" y="0"/>
                </a:lnTo>
                <a:lnTo>
                  <a:pt x="355038" y="15653"/>
                </a:lnTo>
                <a:lnTo>
                  <a:pt x="365710" y="79688"/>
                </a:lnTo>
                <a:lnTo>
                  <a:pt x="352192" y="128781"/>
                </a:lnTo>
                <a:lnTo>
                  <a:pt x="277485" y="153684"/>
                </a:lnTo>
                <a:lnTo>
                  <a:pt x="143723" y="149415"/>
                </a:lnTo>
                <a:lnTo>
                  <a:pt x="18499" y="145857"/>
                </a:lnTo>
                <a:lnTo>
                  <a:pt x="0" y="96052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222" name="Google Shape;222;p31"/>
          <p:cNvSpPr/>
          <p:nvPr/>
        </p:nvSpPr>
        <p:spPr>
          <a:xfrm>
            <a:off x="5707080" y="740520"/>
            <a:ext cx="385992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Hi ha diferents tipus d’exploits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280" y="3141000"/>
            <a:ext cx="3513240" cy="29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3913200" y="2874960"/>
            <a:ext cx="1084680" cy="60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Exploit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3989520" y="3468600"/>
            <a:ext cx="350280" cy="835560"/>
          </a:xfrm>
          <a:custGeom>
            <a:rect b="b" l="l" r="r" t="t"/>
            <a:pathLst>
              <a:path extrusionOk="0" h="33441" w="14029">
                <a:moveTo>
                  <a:pt x="14029" y="0"/>
                </a:moveTo>
                <a:cubicBezTo>
                  <a:pt x="10503" y="7052"/>
                  <a:pt x="6275" y="14212"/>
                  <a:pt x="5491" y="22057"/>
                </a:cubicBezTo>
                <a:cubicBezTo>
                  <a:pt x="5102" y="25949"/>
                  <a:pt x="6556" y="33441"/>
                  <a:pt x="2645" y="33441"/>
                </a:cubicBezTo>
                <a:cubicBezTo>
                  <a:pt x="1531" y="33441"/>
                  <a:pt x="2078" y="31455"/>
                  <a:pt x="1222" y="29172"/>
                </a:cubicBezTo>
                <a:cubicBezTo>
                  <a:pt x="715" y="27821"/>
                  <a:pt x="-510" y="25923"/>
                  <a:pt x="510" y="24903"/>
                </a:cubicBezTo>
                <a:cubicBezTo>
                  <a:pt x="2385" y="23028"/>
                  <a:pt x="3083" y="29556"/>
                  <a:pt x="4068" y="32018"/>
                </a:cubicBezTo>
                <a:cubicBezTo>
                  <a:pt x="4332" y="32679"/>
                  <a:pt x="3357" y="33441"/>
                  <a:pt x="4068" y="33441"/>
                </a:cubicBezTo>
                <a:cubicBezTo>
                  <a:pt x="7040" y="33441"/>
                  <a:pt x="9236" y="30500"/>
                  <a:pt x="11894" y="29172"/>
                </a:cubicBezTo>
              </a:path>
            </a:pathLst>
          </a:custGeom>
          <a:noFill/>
          <a:ln cap="flat" cmpd="sng" w="284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/>
          <p:nvPr/>
        </p:nvSpPr>
        <p:spPr>
          <a:xfrm>
            <a:off x="1191600" y="3166200"/>
            <a:ext cx="4570920" cy="3539520"/>
          </a:xfrm>
          <a:custGeom>
            <a:rect b="b" l="l" r="r" t="t"/>
            <a:pathLst>
              <a:path extrusionOk="0" h="141588" w="182856">
                <a:moveTo>
                  <a:pt x="71862" y="0"/>
                </a:moveTo>
                <a:lnTo>
                  <a:pt x="7827" y="12807"/>
                </a:lnTo>
                <a:lnTo>
                  <a:pt x="0" y="38421"/>
                </a:lnTo>
                <a:lnTo>
                  <a:pt x="8538" y="133050"/>
                </a:lnTo>
                <a:lnTo>
                  <a:pt x="49805" y="141588"/>
                </a:lnTo>
                <a:lnTo>
                  <a:pt x="159376" y="138742"/>
                </a:lnTo>
                <a:lnTo>
                  <a:pt x="182856" y="120955"/>
                </a:lnTo>
                <a:lnTo>
                  <a:pt x="177164" y="51939"/>
                </a:lnTo>
                <a:lnTo>
                  <a:pt x="162934" y="0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pic>
        <p:nvPicPr>
          <p:cNvPr id="231" name="Google Shape;2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240" y="3425400"/>
            <a:ext cx="3170880" cy="25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/>
          <p:nvPr/>
        </p:nvSpPr>
        <p:spPr>
          <a:xfrm>
            <a:off x="2533320" y="740520"/>
            <a:ext cx="704556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exploits locals 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només es poden usar si s’està dins del sistema que s’ataca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2240" y="3453480"/>
            <a:ext cx="3455280" cy="29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/>
        </p:nvSpPr>
        <p:spPr>
          <a:xfrm>
            <a:off x="5956560" y="2328480"/>
            <a:ext cx="246888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normalment s’aconsegueix MÉS privilegis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5832360" y="3842280"/>
            <a:ext cx="1196640" cy="897480"/>
          </a:xfrm>
          <a:custGeom>
            <a:rect b="b" l="l" r="r" t="t"/>
            <a:pathLst>
              <a:path extrusionOk="0" h="35909" w="47873">
                <a:moveTo>
                  <a:pt x="47043" y="0"/>
                </a:moveTo>
                <a:cubicBezTo>
                  <a:pt x="45189" y="1851"/>
                  <a:pt x="47991" y="5217"/>
                  <a:pt x="47754" y="7826"/>
                </a:cubicBezTo>
                <a:cubicBezTo>
                  <a:pt x="47414" y="11561"/>
                  <a:pt x="44351" y="14826"/>
                  <a:pt x="41351" y="17076"/>
                </a:cubicBezTo>
                <a:cubicBezTo>
                  <a:pt x="30371" y="25311"/>
                  <a:pt x="14520" y="24191"/>
                  <a:pt x="795" y="24191"/>
                </a:cubicBezTo>
                <a:cubicBezTo>
                  <a:pt x="-3428" y="24191"/>
                  <a:pt x="10965" y="37665"/>
                  <a:pt x="8622" y="34152"/>
                </a:cubicBezTo>
                <a:cubicBezTo>
                  <a:pt x="6250" y="30595"/>
                  <a:pt x="155" y="27535"/>
                  <a:pt x="1507" y="23479"/>
                </a:cubicBezTo>
                <a:cubicBezTo>
                  <a:pt x="2632" y="20104"/>
                  <a:pt x="6863" y="18666"/>
                  <a:pt x="10045" y="17076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3664080" y="2774880"/>
            <a:ext cx="5549400" cy="4073040"/>
          </a:xfrm>
          <a:custGeom>
            <a:rect b="b" l="l" r="r" t="t"/>
            <a:pathLst>
              <a:path extrusionOk="0" h="162933" w="221987">
                <a:moveTo>
                  <a:pt x="33440" y="65458"/>
                </a:moveTo>
                <a:lnTo>
                  <a:pt x="37709" y="7826"/>
                </a:lnTo>
                <a:lnTo>
                  <a:pt x="95341" y="0"/>
                </a:lnTo>
                <a:lnTo>
                  <a:pt x="141588" y="31306"/>
                </a:lnTo>
                <a:lnTo>
                  <a:pt x="209892" y="23479"/>
                </a:lnTo>
                <a:lnTo>
                  <a:pt x="221987" y="82534"/>
                </a:lnTo>
                <a:lnTo>
                  <a:pt x="163644" y="101033"/>
                </a:lnTo>
                <a:lnTo>
                  <a:pt x="173605" y="144434"/>
                </a:lnTo>
                <a:lnTo>
                  <a:pt x="84668" y="162933"/>
                </a:lnTo>
                <a:lnTo>
                  <a:pt x="0" y="123089"/>
                </a:lnTo>
                <a:lnTo>
                  <a:pt x="32729" y="83957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704520" y="740520"/>
            <a:ext cx="611892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 programari s’està fent cada vegada més complex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8240" y="2750400"/>
            <a:ext cx="4824720" cy="390384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458720" y="2536920"/>
            <a:ext cx="2329920" cy="1726560"/>
          </a:xfrm>
          <a:prstGeom prst="wedgeRoundRectCallout">
            <a:avLst>
              <a:gd fmla="val 70615" name="adj1"/>
              <a:gd fmla="val 36905" name="adj2"/>
              <a:gd fmla="val 0" name="adj3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El seu wisky ja està preparat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/>
          <p:nvPr/>
        </p:nvSpPr>
        <p:spPr>
          <a:xfrm>
            <a:off x="924840" y="2846160"/>
            <a:ext cx="5051160" cy="4143960"/>
          </a:xfrm>
          <a:custGeom>
            <a:rect b="b" l="l" r="r" t="t"/>
            <a:pathLst>
              <a:path extrusionOk="0" h="165779" w="202066">
                <a:moveTo>
                  <a:pt x="92495" y="0"/>
                </a:moveTo>
                <a:lnTo>
                  <a:pt x="32729" y="9249"/>
                </a:lnTo>
                <a:lnTo>
                  <a:pt x="711" y="51939"/>
                </a:lnTo>
                <a:lnTo>
                  <a:pt x="0" y="114551"/>
                </a:lnTo>
                <a:lnTo>
                  <a:pt x="9961" y="165779"/>
                </a:lnTo>
                <a:lnTo>
                  <a:pt x="175740" y="160087"/>
                </a:lnTo>
                <a:lnTo>
                  <a:pt x="202066" y="129493"/>
                </a:lnTo>
                <a:lnTo>
                  <a:pt x="193528" y="71150"/>
                </a:lnTo>
                <a:lnTo>
                  <a:pt x="191393" y="17787"/>
                </a:lnTo>
                <a:lnTo>
                  <a:pt x="149415" y="1423"/>
                </a:lnTo>
                <a:lnTo>
                  <a:pt x="99610" y="0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241" name="Google Shape;241;p33"/>
          <p:cNvSpPr/>
          <p:nvPr/>
        </p:nvSpPr>
        <p:spPr>
          <a:xfrm>
            <a:off x="3290760" y="740520"/>
            <a:ext cx="628812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exploits remots 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 poden enviar a la víctima per la xarxa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6901560" y="2754000"/>
            <a:ext cx="1977120" cy="1114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S’envien a la víctima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520" y="3050640"/>
            <a:ext cx="4394160" cy="37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/>
          <p:nvPr/>
        </p:nvSpPr>
        <p:spPr>
          <a:xfrm>
            <a:off x="5522040" y="3379680"/>
            <a:ext cx="1379160" cy="1401840"/>
          </a:xfrm>
          <a:custGeom>
            <a:rect b="b" l="l" r="r" t="t"/>
            <a:pathLst>
              <a:path extrusionOk="0" h="56094" w="55187">
                <a:moveTo>
                  <a:pt x="55187" y="0"/>
                </a:moveTo>
                <a:cubicBezTo>
                  <a:pt x="39708" y="6191"/>
                  <a:pt x="36734" y="28730"/>
                  <a:pt x="23169" y="38421"/>
                </a:cubicBezTo>
                <a:cubicBezTo>
                  <a:pt x="18299" y="41901"/>
                  <a:pt x="13582" y="45705"/>
                  <a:pt x="8228" y="48382"/>
                </a:cubicBezTo>
                <a:cubicBezTo>
                  <a:pt x="6227" y="49383"/>
                  <a:pt x="4707" y="51397"/>
                  <a:pt x="2536" y="51939"/>
                </a:cubicBezTo>
                <a:cubicBezTo>
                  <a:pt x="1808" y="52121"/>
                  <a:pt x="164" y="53363"/>
                  <a:pt x="401" y="52651"/>
                </a:cubicBezTo>
                <a:cubicBezTo>
                  <a:pt x="1445" y="49517"/>
                  <a:pt x="2914" y="46535"/>
                  <a:pt x="3959" y="43401"/>
                </a:cubicBezTo>
                <a:cubicBezTo>
                  <a:pt x="4341" y="42254"/>
                  <a:pt x="5210" y="38762"/>
                  <a:pt x="4670" y="39844"/>
                </a:cubicBezTo>
                <a:cubicBezTo>
                  <a:pt x="4346" y="40493"/>
                  <a:pt x="3411" y="44462"/>
                  <a:pt x="2536" y="47670"/>
                </a:cubicBezTo>
                <a:cubicBezTo>
                  <a:pt x="2244" y="48742"/>
                  <a:pt x="0" y="51848"/>
                  <a:pt x="401" y="52651"/>
                </a:cubicBezTo>
                <a:cubicBezTo>
                  <a:pt x="1071" y="53993"/>
                  <a:pt x="3233" y="53643"/>
                  <a:pt x="4670" y="54074"/>
                </a:cubicBezTo>
                <a:cubicBezTo>
                  <a:pt x="6987" y="54769"/>
                  <a:pt x="13496" y="57206"/>
                  <a:pt x="11785" y="55497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/>
          <p:nvPr/>
        </p:nvSpPr>
        <p:spPr>
          <a:xfrm>
            <a:off x="707040" y="2810520"/>
            <a:ext cx="5353920" cy="4570920"/>
          </a:xfrm>
          <a:custGeom>
            <a:rect b="b" l="l" r="r" t="t"/>
            <a:pathLst>
              <a:path extrusionOk="0" h="180009" w="198508">
                <a:moveTo>
                  <a:pt x="12095" y="38421"/>
                </a:moveTo>
                <a:lnTo>
                  <a:pt x="53362" y="17787"/>
                </a:lnTo>
                <a:lnTo>
                  <a:pt x="125935" y="0"/>
                </a:lnTo>
                <a:lnTo>
                  <a:pt x="175740" y="12807"/>
                </a:lnTo>
                <a:lnTo>
                  <a:pt x="198508" y="76130"/>
                </a:lnTo>
                <a:lnTo>
                  <a:pt x="182144" y="165068"/>
                </a:lnTo>
                <a:lnTo>
                  <a:pt x="128781" y="180009"/>
                </a:lnTo>
                <a:lnTo>
                  <a:pt x="67592" y="165779"/>
                </a:lnTo>
                <a:lnTo>
                  <a:pt x="23479" y="163645"/>
                </a:lnTo>
                <a:lnTo>
                  <a:pt x="0" y="96764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250" name="Google Shape;250;p34"/>
          <p:cNvSpPr/>
          <p:nvPr/>
        </p:nvSpPr>
        <p:spPr>
          <a:xfrm>
            <a:off x="2533320" y="740520"/>
            <a:ext cx="704556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exploits del costat del client 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consisteixen esperar que el client faci alguna cosa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0" l="30575" r="0" t="0"/>
          <a:stretch/>
        </p:blipFill>
        <p:spPr>
          <a:xfrm>
            <a:off x="1578600" y="3537360"/>
            <a:ext cx="3780720" cy="355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4520" y="3071160"/>
            <a:ext cx="2490120" cy="402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960" y="5433480"/>
            <a:ext cx="487080" cy="61812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/>
          <p:nvPr/>
        </p:nvSpPr>
        <p:spPr>
          <a:xfrm>
            <a:off x="5202360" y="4571280"/>
            <a:ext cx="151560" cy="871200"/>
          </a:xfrm>
          <a:custGeom>
            <a:rect b="b" l="l" r="r" t="t"/>
            <a:pathLst>
              <a:path extrusionOk="0" h="34864" w="6070">
                <a:moveTo>
                  <a:pt x="6070" y="0"/>
                </a:moveTo>
                <a:cubicBezTo>
                  <a:pt x="3746" y="1660"/>
                  <a:pt x="-1136" y="3982"/>
                  <a:pt x="378" y="6404"/>
                </a:cubicBezTo>
                <a:cubicBezTo>
                  <a:pt x="1811" y="8697"/>
                  <a:pt x="6478" y="10345"/>
                  <a:pt x="5359" y="12807"/>
                </a:cubicBezTo>
                <a:cubicBezTo>
                  <a:pt x="4316" y="15102"/>
                  <a:pt x="-919" y="16337"/>
                  <a:pt x="378" y="18499"/>
                </a:cubicBezTo>
                <a:cubicBezTo>
                  <a:pt x="3208" y="23217"/>
                  <a:pt x="3591" y="29469"/>
                  <a:pt x="2513" y="34864"/>
                </a:cubicBezTo>
              </a:path>
            </a:pathLst>
          </a:custGeom>
          <a:noFill/>
          <a:ln cap="flat" cmpd="sng" w="190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6061320" y="2454840"/>
            <a:ext cx="1778400" cy="1404720"/>
          </a:xfrm>
          <a:prstGeom prst="wedgeRoundRectCallout">
            <a:avLst>
              <a:gd fmla="val -69001" name="adj1"/>
              <a:gd fmla="val 32278" name="adj2"/>
              <a:gd fmla="val 0" name="adj3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Qui em vol collir el mocador?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6972840" y="4687200"/>
            <a:ext cx="1973880" cy="1129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Quan el client vingui …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6175800" y="5725080"/>
            <a:ext cx="974520" cy="398160"/>
          </a:xfrm>
          <a:custGeom>
            <a:rect b="b" l="l" r="r" t="t"/>
            <a:pathLst>
              <a:path extrusionOk="0" h="15940" w="38992">
                <a:moveTo>
                  <a:pt x="38992" y="0"/>
                </a:moveTo>
                <a:cubicBezTo>
                  <a:pt x="35247" y="6554"/>
                  <a:pt x="30088" y="16801"/>
                  <a:pt x="22627" y="15653"/>
                </a:cubicBezTo>
                <a:cubicBezTo>
                  <a:pt x="17359" y="14843"/>
                  <a:pt x="11811" y="13336"/>
                  <a:pt x="7686" y="9961"/>
                </a:cubicBezTo>
                <a:cubicBezTo>
                  <a:pt x="5593" y="8249"/>
                  <a:pt x="3193" y="3068"/>
                  <a:pt x="1282" y="4981"/>
                </a:cubicBezTo>
                <a:cubicBezTo>
                  <a:pt x="1213" y="5050"/>
                  <a:pt x="2705" y="13216"/>
                  <a:pt x="2705" y="12096"/>
                </a:cubicBezTo>
                <a:cubicBezTo>
                  <a:pt x="2705" y="9476"/>
                  <a:pt x="2562" y="6826"/>
                  <a:pt x="1994" y="4269"/>
                </a:cubicBezTo>
                <a:cubicBezTo>
                  <a:pt x="1717" y="3022"/>
                  <a:pt x="-571" y="141"/>
                  <a:pt x="571" y="712"/>
                </a:cubicBezTo>
                <a:cubicBezTo>
                  <a:pt x="3924" y="2390"/>
                  <a:pt x="7686" y="3084"/>
                  <a:pt x="11243" y="4269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/>
        </p:nvSpPr>
        <p:spPr>
          <a:xfrm flipH="1" rot="10800000">
            <a:off x="5247720" y="4701600"/>
            <a:ext cx="515520" cy="156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522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5"/>
          <p:cNvSpPr/>
          <p:nvPr/>
        </p:nvSpPr>
        <p:spPr>
          <a:xfrm>
            <a:off x="5389560" y="2053080"/>
            <a:ext cx="4296240" cy="5008680"/>
          </a:xfrm>
          <a:custGeom>
            <a:rect b="b" l="l" r="r" t="t"/>
            <a:pathLst>
              <a:path extrusionOk="0" h="192816" w="160087">
                <a:moveTo>
                  <a:pt x="27037" y="711"/>
                </a:moveTo>
                <a:lnTo>
                  <a:pt x="99610" y="0"/>
                </a:lnTo>
                <a:lnTo>
                  <a:pt x="160087" y="25614"/>
                </a:lnTo>
                <a:lnTo>
                  <a:pt x="159376" y="133050"/>
                </a:lnTo>
                <a:lnTo>
                  <a:pt x="127358" y="181432"/>
                </a:lnTo>
                <a:lnTo>
                  <a:pt x="55497" y="192816"/>
                </a:lnTo>
                <a:lnTo>
                  <a:pt x="0" y="172183"/>
                </a:lnTo>
                <a:lnTo>
                  <a:pt x="7115" y="10672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264" name="Google Shape;264;p35"/>
          <p:cNvSpPr/>
          <p:nvPr/>
        </p:nvSpPr>
        <p:spPr>
          <a:xfrm>
            <a:off x="3447720" y="740520"/>
            <a:ext cx="6118920" cy="1180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Fins i tot els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exploits antics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poden ser útils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080" y="2288520"/>
            <a:ext cx="4480560" cy="482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/>
          <p:nvPr/>
        </p:nvSpPr>
        <p:spPr>
          <a:xfrm>
            <a:off x="5763240" y="2401200"/>
            <a:ext cx="3397320" cy="428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 pesar de que la empresa lanzó un parche para solucionar la vulnerabilidad que aprovecha este malware y de que la mayoria de los antivirus lo detectan, éste llevó a cabo alrededor de 220 millones de infecciones en los últimos años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2899440" y="4731480"/>
            <a:ext cx="2311920" cy="799920"/>
          </a:xfrm>
          <a:custGeom>
            <a:rect b="b" l="l" r="r" t="t"/>
            <a:pathLst>
              <a:path extrusionOk="0" h="32017" w="92495">
                <a:moveTo>
                  <a:pt x="0" y="0"/>
                </a:moveTo>
                <a:lnTo>
                  <a:pt x="92495" y="711"/>
                </a:lnTo>
                <a:lnTo>
                  <a:pt x="91784" y="32017"/>
                </a:lnTo>
                <a:lnTo>
                  <a:pt x="1423" y="31306"/>
                </a:lnTo>
                <a:close/>
              </a:path>
            </a:pathLst>
          </a:custGeom>
          <a:noFill/>
          <a:ln cap="flat" cmpd="sng" w="381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/>
          <p:nvPr/>
        </p:nvSpPr>
        <p:spPr>
          <a:xfrm>
            <a:off x="3824280" y="3227040"/>
            <a:ext cx="5585040" cy="3735000"/>
          </a:xfrm>
          <a:custGeom>
            <a:rect b="b" l="l" r="r" t="t"/>
            <a:pathLst>
              <a:path extrusionOk="0" h="149415" w="223411">
                <a:moveTo>
                  <a:pt x="101033" y="0"/>
                </a:moveTo>
                <a:lnTo>
                  <a:pt x="43402" y="7826"/>
                </a:lnTo>
                <a:lnTo>
                  <a:pt x="7827" y="40555"/>
                </a:lnTo>
                <a:lnTo>
                  <a:pt x="0" y="114551"/>
                </a:lnTo>
                <a:lnTo>
                  <a:pt x="36287" y="129493"/>
                </a:lnTo>
                <a:lnTo>
                  <a:pt x="135185" y="149415"/>
                </a:lnTo>
                <a:lnTo>
                  <a:pt x="223411" y="118109"/>
                </a:lnTo>
                <a:lnTo>
                  <a:pt x="221988" y="68304"/>
                </a:lnTo>
                <a:lnTo>
                  <a:pt x="213450" y="7826"/>
                </a:lnTo>
                <a:lnTo>
                  <a:pt x="151549" y="711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273" name="Google Shape;273;p36"/>
          <p:cNvSpPr/>
          <p:nvPr/>
        </p:nvSpPr>
        <p:spPr>
          <a:xfrm>
            <a:off x="776160" y="740520"/>
            <a:ext cx="5132880" cy="15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L’exploit farà servir la vulnerabilitat contra la víctima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4480" y="3618360"/>
            <a:ext cx="4410720" cy="293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/>
          <p:nvPr/>
        </p:nvSpPr>
        <p:spPr>
          <a:xfrm>
            <a:off x="1178640" y="2835720"/>
            <a:ext cx="2734200" cy="1194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Hi haurà una forma de saltar-se la seguretat!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2899440" y="3849480"/>
            <a:ext cx="2236320" cy="1155960"/>
          </a:xfrm>
          <a:custGeom>
            <a:rect b="b" l="l" r="r" t="t"/>
            <a:pathLst>
              <a:path extrusionOk="0" h="46248" w="89462">
                <a:moveTo>
                  <a:pt x="0" y="0"/>
                </a:moveTo>
                <a:cubicBezTo>
                  <a:pt x="0" y="22452"/>
                  <a:pt x="35454" y="31363"/>
                  <a:pt x="57632" y="34864"/>
                </a:cubicBezTo>
                <a:cubicBezTo>
                  <a:pt x="64526" y="35952"/>
                  <a:pt x="71421" y="37052"/>
                  <a:pt x="78265" y="38421"/>
                </a:cubicBezTo>
                <a:cubicBezTo>
                  <a:pt x="81944" y="39157"/>
                  <a:pt x="79665" y="38593"/>
                  <a:pt x="84669" y="39844"/>
                </a:cubicBezTo>
                <a:cubicBezTo>
                  <a:pt x="85842" y="40137"/>
                  <a:pt x="88608" y="41703"/>
                  <a:pt x="88226" y="40556"/>
                </a:cubicBezTo>
                <a:cubicBezTo>
                  <a:pt x="86844" y="36407"/>
                  <a:pt x="82568" y="33886"/>
                  <a:pt x="79688" y="30595"/>
                </a:cubicBezTo>
                <a:cubicBezTo>
                  <a:pt x="78844" y="29630"/>
                  <a:pt x="76647" y="28266"/>
                  <a:pt x="77554" y="29172"/>
                </a:cubicBezTo>
                <a:cubicBezTo>
                  <a:pt x="80877" y="32490"/>
                  <a:pt x="85099" y="35106"/>
                  <a:pt x="87515" y="39133"/>
                </a:cubicBezTo>
                <a:cubicBezTo>
                  <a:pt x="87860" y="39708"/>
                  <a:pt x="89462" y="40137"/>
                  <a:pt x="88938" y="40556"/>
                </a:cubicBezTo>
                <a:cubicBezTo>
                  <a:pt x="84776" y="43886"/>
                  <a:pt x="78895" y="44148"/>
                  <a:pt x="73996" y="46248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/>
          <p:nvPr/>
        </p:nvSpPr>
        <p:spPr>
          <a:xfrm>
            <a:off x="4233600" y="3326400"/>
            <a:ext cx="4713480" cy="3468240"/>
          </a:xfrm>
          <a:custGeom>
            <a:rect b="b" l="l" r="r" t="t"/>
            <a:pathLst>
              <a:path extrusionOk="0" h="138743" w="188547">
                <a:moveTo>
                  <a:pt x="75419" y="28460"/>
                </a:moveTo>
                <a:lnTo>
                  <a:pt x="39132" y="24191"/>
                </a:lnTo>
                <a:lnTo>
                  <a:pt x="1423" y="38421"/>
                </a:lnTo>
                <a:lnTo>
                  <a:pt x="7826" y="84669"/>
                </a:lnTo>
                <a:lnTo>
                  <a:pt x="0" y="128070"/>
                </a:lnTo>
                <a:lnTo>
                  <a:pt x="59054" y="138743"/>
                </a:lnTo>
                <a:lnTo>
                  <a:pt x="159375" y="138031"/>
                </a:lnTo>
                <a:lnTo>
                  <a:pt x="167913" y="94630"/>
                </a:lnTo>
                <a:lnTo>
                  <a:pt x="188547" y="83957"/>
                </a:lnTo>
                <a:lnTo>
                  <a:pt x="174317" y="52651"/>
                </a:lnTo>
                <a:lnTo>
                  <a:pt x="151549" y="41267"/>
                </a:lnTo>
                <a:lnTo>
                  <a:pt x="136607" y="11384"/>
                </a:lnTo>
                <a:lnTo>
                  <a:pt x="94629" y="0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282" name="Google Shape;282;p37"/>
          <p:cNvSpPr/>
          <p:nvPr/>
        </p:nvSpPr>
        <p:spPr>
          <a:xfrm>
            <a:off x="3447720" y="740520"/>
            <a:ext cx="6118920" cy="12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Perquè un exploit faci alguna cosa caldrà un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payload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1200240" y="2214000"/>
            <a:ext cx="2578680" cy="1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 payload és </a:t>
            </a:r>
            <a:r>
              <a:rPr b="1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 que s’executa</a:t>
            </a: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quan funcioni L’exploit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0240" y="3448080"/>
            <a:ext cx="4133880" cy="30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/>
          <p:nvPr/>
        </p:nvSpPr>
        <p:spPr>
          <a:xfrm>
            <a:off x="3794760" y="2809800"/>
            <a:ext cx="1879200" cy="1051920"/>
          </a:xfrm>
          <a:custGeom>
            <a:rect b="b" l="l" r="r" t="t"/>
            <a:pathLst>
              <a:path extrusionOk="0" h="42090" w="75182">
                <a:moveTo>
                  <a:pt x="475" y="4295"/>
                </a:moveTo>
                <a:cubicBezTo>
                  <a:pt x="0" y="4769"/>
                  <a:pt x="1316" y="3205"/>
                  <a:pt x="1898" y="2872"/>
                </a:cubicBezTo>
                <a:cubicBezTo>
                  <a:pt x="5656" y="725"/>
                  <a:pt x="10377" y="737"/>
                  <a:pt x="14705" y="737"/>
                </a:cubicBezTo>
                <a:cubicBezTo>
                  <a:pt x="27119" y="737"/>
                  <a:pt x="41602" y="-2211"/>
                  <a:pt x="51703" y="5006"/>
                </a:cubicBezTo>
                <a:cubicBezTo>
                  <a:pt x="62406" y="12653"/>
                  <a:pt x="64618" y="28103"/>
                  <a:pt x="68779" y="40581"/>
                </a:cubicBezTo>
                <a:cubicBezTo>
                  <a:pt x="69282" y="42090"/>
                  <a:pt x="67917" y="37267"/>
                  <a:pt x="66644" y="36312"/>
                </a:cubicBezTo>
                <a:cubicBezTo>
                  <a:pt x="64481" y="34690"/>
                  <a:pt x="62294" y="33092"/>
                  <a:pt x="60241" y="31332"/>
                </a:cubicBezTo>
                <a:cubicBezTo>
                  <a:pt x="59191" y="30432"/>
                  <a:pt x="55371" y="28760"/>
                  <a:pt x="56683" y="29197"/>
                </a:cubicBezTo>
                <a:cubicBezTo>
                  <a:pt x="60740" y="30548"/>
                  <a:pt x="63208" y="37350"/>
                  <a:pt x="67356" y="36312"/>
                </a:cubicBezTo>
                <a:cubicBezTo>
                  <a:pt x="71635" y="35241"/>
                  <a:pt x="72536" y="29169"/>
                  <a:pt x="75182" y="25640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/>
          <p:nvPr/>
        </p:nvSpPr>
        <p:spPr>
          <a:xfrm>
            <a:off x="1067400" y="3468600"/>
            <a:ext cx="5193720" cy="2578680"/>
          </a:xfrm>
          <a:custGeom>
            <a:rect b="b" l="l" r="r" t="t"/>
            <a:pathLst>
              <a:path extrusionOk="0" h="129493" w="259697">
                <a:moveTo>
                  <a:pt x="49805" y="1423"/>
                </a:moveTo>
                <a:lnTo>
                  <a:pt x="8538" y="12807"/>
                </a:lnTo>
                <a:lnTo>
                  <a:pt x="0" y="58343"/>
                </a:lnTo>
                <a:lnTo>
                  <a:pt x="5692" y="129493"/>
                </a:lnTo>
                <a:lnTo>
                  <a:pt x="145146" y="127358"/>
                </a:lnTo>
                <a:lnTo>
                  <a:pt x="259697" y="121666"/>
                </a:lnTo>
                <a:lnTo>
                  <a:pt x="257563" y="79688"/>
                </a:lnTo>
                <a:lnTo>
                  <a:pt x="242621" y="4980"/>
                </a:lnTo>
                <a:lnTo>
                  <a:pt x="196374" y="0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291" name="Google Shape;291;p38"/>
          <p:cNvSpPr/>
          <p:nvPr/>
        </p:nvSpPr>
        <p:spPr>
          <a:xfrm>
            <a:off x="4373280" y="740520"/>
            <a:ext cx="5193720" cy="15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Entre els payloads més populars hi ha les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línies d’ordres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1437120" y="4162320"/>
            <a:ext cx="4211640" cy="126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1623960" y="4488480"/>
            <a:ext cx="383832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meterpreter&gt; ls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emple d'ús d'un exploit en xarxa fent servir Metasploit. Ataca una màquina en Windows XP SP2 (que és vulnerable a MS08-067)" id="298" name="Google Shape;2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360" y="1571760"/>
            <a:ext cx="7241400" cy="543096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9"/>
          <p:cNvSpPr/>
          <p:nvPr/>
        </p:nvSpPr>
        <p:spPr>
          <a:xfrm>
            <a:off x="582840" y="740520"/>
            <a:ext cx="8983800" cy="672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Enviar un exploit per la xarxa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emple de com fer servir un atac des de Metasploit que ataca el navegador Internet Explorer 6" id="304" name="Google Shape;3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360" y="1571760"/>
            <a:ext cx="7241400" cy="543096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/>
          <p:nvPr/>
        </p:nvSpPr>
        <p:spPr>
          <a:xfrm>
            <a:off x="582840" y="740520"/>
            <a:ext cx="8983800" cy="672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Atac del costat del client amb Metasploit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ció d'un troià amb Metasploit" id="310" name="Google Shape;3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080" y="1580400"/>
            <a:ext cx="7270560" cy="541548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/>
          <p:nvPr/>
        </p:nvSpPr>
        <p:spPr>
          <a:xfrm>
            <a:off x="582840" y="740520"/>
            <a:ext cx="8983800" cy="672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Creació d’un troià amb Metasploit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120" y="1402920"/>
            <a:ext cx="1625040" cy="232344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/>
          <p:nvPr/>
        </p:nvSpPr>
        <p:spPr>
          <a:xfrm>
            <a:off x="1017720" y="1064880"/>
            <a:ext cx="3731400" cy="299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rgbClr val="F4F956"/>
                </a:solidFill>
                <a:latin typeface="Quicksand"/>
                <a:ea typeface="Quicksand"/>
                <a:cs typeface="Quicksand"/>
                <a:sym typeface="Quicksand"/>
              </a:rPr>
              <a:t>On trobar</a:t>
            </a:r>
            <a:r>
              <a:rPr b="0" i="0" lang="es-ES" sz="36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exploits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549000" y="2294640"/>
            <a:ext cx="6438600" cy="4919040"/>
          </a:xfrm>
          <a:custGeom>
            <a:rect b="b" l="l" r="r" t="t"/>
            <a:pathLst>
              <a:path extrusionOk="0" h="196769" w="257563">
                <a:moveTo>
                  <a:pt x="75515" y="0"/>
                </a:moveTo>
                <a:lnTo>
                  <a:pt x="44209" y="4981"/>
                </a:lnTo>
                <a:lnTo>
                  <a:pt x="0" y="126331"/>
                </a:lnTo>
                <a:lnTo>
                  <a:pt x="17788" y="186808"/>
                </a:lnTo>
                <a:lnTo>
                  <a:pt x="85380" y="196769"/>
                </a:lnTo>
                <a:lnTo>
                  <a:pt x="255429" y="185385"/>
                </a:lnTo>
                <a:lnTo>
                  <a:pt x="257563" y="122062"/>
                </a:lnTo>
                <a:lnTo>
                  <a:pt x="251871" y="75103"/>
                </a:lnTo>
                <a:lnTo>
                  <a:pt x="122474" y="67593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76" name="Google Shape;76;p16"/>
          <p:cNvSpPr/>
          <p:nvPr/>
        </p:nvSpPr>
        <p:spPr>
          <a:xfrm>
            <a:off x="3447720" y="740520"/>
            <a:ext cx="6118920" cy="12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És impossible evitar que tinguin errors (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bugs 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080" y="4419720"/>
            <a:ext cx="5476680" cy="219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7168320" y="2116800"/>
            <a:ext cx="2311920" cy="195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Normalment només faran que el programa deixi de funcionar bé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7295400" y="4304520"/>
            <a:ext cx="1051200" cy="720000"/>
          </a:xfrm>
          <a:custGeom>
            <a:rect b="b" l="l" r="r" t="t"/>
            <a:pathLst>
              <a:path extrusionOk="0" h="28816" w="42056">
                <a:moveTo>
                  <a:pt x="41166" y="0"/>
                </a:moveTo>
                <a:cubicBezTo>
                  <a:pt x="42701" y="6139"/>
                  <a:pt x="42558" y="15669"/>
                  <a:pt x="36897" y="18499"/>
                </a:cubicBezTo>
                <a:cubicBezTo>
                  <a:pt x="32570" y="20662"/>
                  <a:pt x="27484" y="20907"/>
                  <a:pt x="22667" y="21345"/>
                </a:cubicBezTo>
                <a:cubicBezTo>
                  <a:pt x="17938" y="21775"/>
                  <a:pt x="13095" y="19701"/>
                  <a:pt x="8438" y="20633"/>
                </a:cubicBezTo>
                <a:cubicBezTo>
                  <a:pt x="6793" y="20962"/>
                  <a:pt x="5084" y="21752"/>
                  <a:pt x="3457" y="21345"/>
                </a:cubicBezTo>
                <a:cubicBezTo>
                  <a:pt x="2508" y="21108"/>
                  <a:pt x="0" y="19869"/>
                  <a:pt x="611" y="20633"/>
                </a:cubicBezTo>
                <a:cubicBezTo>
                  <a:pt x="3023" y="23648"/>
                  <a:pt x="5696" y="26732"/>
                  <a:pt x="9149" y="28460"/>
                </a:cubicBezTo>
                <a:cubicBezTo>
                  <a:pt x="9860" y="28816"/>
                  <a:pt x="8956" y="27641"/>
                  <a:pt x="8438" y="27037"/>
                </a:cubicBezTo>
                <a:cubicBezTo>
                  <a:pt x="6750" y="25067"/>
                  <a:pt x="2999" y="21767"/>
                  <a:pt x="2746" y="21345"/>
                </a:cubicBezTo>
                <a:cubicBezTo>
                  <a:pt x="848" y="18181"/>
                  <a:pt x="13181" y="10909"/>
                  <a:pt x="10572" y="13518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3893040" y="1974600"/>
            <a:ext cx="2118960" cy="1351440"/>
          </a:xfrm>
          <a:prstGeom prst="wedgeRoundRectCallout">
            <a:avLst>
              <a:gd fmla="val -77906" name="adj1"/>
              <a:gd fmla="val 35582" name="adj2"/>
              <a:gd fmla="val 0" name="adj3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Discriminant els insectes?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7920" y="2567880"/>
            <a:ext cx="1746360" cy="219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3560" y="3602520"/>
            <a:ext cx="2349360" cy="115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/>
          <p:nvPr/>
        </p:nvSpPr>
        <p:spPr>
          <a:xfrm>
            <a:off x="4535640" y="3326400"/>
            <a:ext cx="4411080" cy="3610440"/>
          </a:xfrm>
          <a:custGeom>
            <a:rect b="b" l="l" r="r" t="t"/>
            <a:pathLst>
              <a:path extrusionOk="0" h="144435" w="176452">
                <a:moveTo>
                  <a:pt x="81111" y="0"/>
                </a:moveTo>
                <a:lnTo>
                  <a:pt x="152261" y="7827"/>
                </a:lnTo>
                <a:lnTo>
                  <a:pt x="175029" y="45536"/>
                </a:lnTo>
                <a:lnTo>
                  <a:pt x="176452" y="108860"/>
                </a:lnTo>
                <a:lnTo>
                  <a:pt x="162933" y="140877"/>
                </a:lnTo>
                <a:lnTo>
                  <a:pt x="70439" y="144435"/>
                </a:lnTo>
                <a:lnTo>
                  <a:pt x="0" y="128782"/>
                </a:lnTo>
                <a:lnTo>
                  <a:pt x="21345" y="48382"/>
                </a:lnTo>
                <a:lnTo>
                  <a:pt x="63324" y="20634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323" name="Google Shape;323;p43"/>
          <p:cNvSpPr/>
          <p:nvPr/>
        </p:nvSpPr>
        <p:spPr>
          <a:xfrm>
            <a:off x="704520" y="740520"/>
            <a:ext cx="6118920" cy="11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Una forma és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programar-lo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en base a la informació que es tingui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8640" y="3708720"/>
            <a:ext cx="3345480" cy="272268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/>
          <p:nvPr/>
        </p:nvSpPr>
        <p:spPr>
          <a:xfrm>
            <a:off x="1369800" y="2792520"/>
            <a:ext cx="2400840" cy="2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requereix tenir coneixements tècnics i saber programar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3771000" y="3065760"/>
            <a:ext cx="2052720" cy="788760"/>
          </a:xfrm>
          <a:custGeom>
            <a:rect b="b" l="l" r="r" t="t"/>
            <a:pathLst>
              <a:path extrusionOk="0" h="31560" w="82118">
                <a:moveTo>
                  <a:pt x="0" y="6154"/>
                </a:moveTo>
                <a:cubicBezTo>
                  <a:pt x="10869" y="-1093"/>
                  <a:pt x="27448" y="-1822"/>
                  <a:pt x="39132" y="4020"/>
                </a:cubicBezTo>
                <a:cubicBezTo>
                  <a:pt x="46605" y="7756"/>
                  <a:pt x="52814" y="13616"/>
                  <a:pt x="59766" y="18250"/>
                </a:cubicBezTo>
                <a:cubicBezTo>
                  <a:pt x="64584" y="21462"/>
                  <a:pt x="68817" y="25622"/>
                  <a:pt x="73996" y="28211"/>
                </a:cubicBezTo>
                <a:cubicBezTo>
                  <a:pt x="75611" y="29019"/>
                  <a:pt x="77361" y="29537"/>
                  <a:pt x="78976" y="30345"/>
                </a:cubicBezTo>
                <a:cubicBezTo>
                  <a:pt x="79982" y="30848"/>
                  <a:pt x="82118" y="31560"/>
                  <a:pt x="81111" y="31057"/>
                </a:cubicBezTo>
                <a:cubicBezTo>
                  <a:pt x="77900" y="29453"/>
                  <a:pt x="74027" y="29634"/>
                  <a:pt x="70438" y="29634"/>
                </a:cubicBezTo>
                <a:cubicBezTo>
                  <a:pt x="69414" y="29634"/>
                  <a:pt x="64234" y="28922"/>
                  <a:pt x="64746" y="28922"/>
                </a:cubicBezTo>
                <a:cubicBezTo>
                  <a:pt x="75279" y="28922"/>
                  <a:pt x="63011" y="28701"/>
                  <a:pt x="73284" y="29634"/>
                </a:cubicBezTo>
                <a:cubicBezTo>
                  <a:pt x="74701" y="29763"/>
                  <a:pt x="78003" y="30984"/>
                  <a:pt x="77553" y="29634"/>
                </a:cubicBezTo>
                <a:cubicBezTo>
                  <a:pt x="76491" y="26452"/>
                  <a:pt x="73758" y="22045"/>
                  <a:pt x="76130" y="19673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>
            <a:off x="4464720" y="2330280"/>
            <a:ext cx="4820040" cy="5015880"/>
          </a:xfrm>
          <a:custGeom>
            <a:rect b="b" l="l" r="r" t="t"/>
            <a:pathLst>
              <a:path extrusionOk="0" h="200643" w="192816">
                <a:moveTo>
                  <a:pt x="84669" y="0"/>
                </a:moveTo>
                <a:lnTo>
                  <a:pt x="26326" y="15653"/>
                </a:lnTo>
                <a:lnTo>
                  <a:pt x="0" y="61901"/>
                </a:lnTo>
                <a:lnTo>
                  <a:pt x="4269" y="180721"/>
                </a:lnTo>
                <a:lnTo>
                  <a:pt x="50517" y="200643"/>
                </a:lnTo>
                <a:lnTo>
                  <a:pt x="154395" y="199220"/>
                </a:lnTo>
                <a:lnTo>
                  <a:pt x="189259" y="165068"/>
                </a:lnTo>
                <a:lnTo>
                  <a:pt x="192816" y="128070"/>
                </a:lnTo>
                <a:lnTo>
                  <a:pt x="160087" y="127359"/>
                </a:lnTo>
                <a:lnTo>
                  <a:pt x="180009" y="66881"/>
                </a:lnTo>
                <a:lnTo>
                  <a:pt x="162222" y="56209"/>
                </a:lnTo>
                <a:lnTo>
                  <a:pt x="125935" y="74708"/>
                </a:lnTo>
                <a:lnTo>
                  <a:pt x="119532" y="10673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332" name="Google Shape;332;p44"/>
          <p:cNvSpPr/>
          <p:nvPr/>
        </p:nvSpPr>
        <p:spPr>
          <a:xfrm>
            <a:off x="704520" y="740520"/>
            <a:ext cx="704556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 tendència actual és usar els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Exploit Frameworks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1565280" y="2756880"/>
            <a:ext cx="257868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Faciliten la creació i ús d’exploits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4"/>
          <p:cNvSpPr/>
          <p:nvPr/>
        </p:nvSpPr>
        <p:spPr>
          <a:xfrm>
            <a:off x="1148400" y="5239800"/>
            <a:ext cx="257868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Proporcionen payloads avançats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7480" y="2756880"/>
            <a:ext cx="3873600" cy="423972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/>
          <p:nvPr/>
        </p:nvSpPr>
        <p:spPr>
          <a:xfrm>
            <a:off x="3468600" y="6082200"/>
            <a:ext cx="1211760" cy="255240"/>
          </a:xfrm>
          <a:custGeom>
            <a:rect b="b" l="l" r="r" t="t"/>
            <a:pathLst>
              <a:path extrusionOk="0" h="10223" w="31408">
                <a:moveTo>
                  <a:pt x="0" y="2184"/>
                </a:moveTo>
                <a:cubicBezTo>
                  <a:pt x="5753" y="6979"/>
                  <a:pt x="14714" y="7922"/>
                  <a:pt x="22057" y="6453"/>
                </a:cubicBezTo>
                <a:cubicBezTo>
                  <a:pt x="24347" y="5995"/>
                  <a:pt x="26457" y="4808"/>
                  <a:pt x="28460" y="3607"/>
                </a:cubicBezTo>
                <a:cubicBezTo>
                  <a:pt x="29425" y="3028"/>
                  <a:pt x="31391" y="3692"/>
                  <a:pt x="30595" y="2896"/>
                </a:cubicBezTo>
                <a:cubicBezTo>
                  <a:pt x="28885" y="1186"/>
                  <a:pt x="25852" y="1947"/>
                  <a:pt x="23480" y="1473"/>
                </a:cubicBezTo>
                <a:cubicBezTo>
                  <a:pt x="22009" y="1179"/>
                  <a:pt x="17711" y="50"/>
                  <a:pt x="19211" y="50"/>
                </a:cubicBezTo>
                <a:cubicBezTo>
                  <a:pt x="23413" y="50"/>
                  <a:pt x="29426" y="-151"/>
                  <a:pt x="31306" y="3607"/>
                </a:cubicBezTo>
                <a:cubicBezTo>
                  <a:pt x="31408" y="3810"/>
                  <a:pt x="26034" y="9506"/>
                  <a:pt x="25614" y="10011"/>
                </a:cubicBezTo>
                <a:cubicBezTo>
                  <a:pt x="25462" y="10193"/>
                  <a:pt x="24797" y="10223"/>
                  <a:pt x="24903" y="10011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4"/>
          <p:cNvSpPr/>
          <p:nvPr/>
        </p:nvSpPr>
        <p:spPr>
          <a:xfrm>
            <a:off x="3504240" y="3415320"/>
            <a:ext cx="953280" cy="299160"/>
          </a:xfrm>
          <a:custGeom>
            <a:rect b="b" l="l" r="r" t="t"/>
            <a:pathLst>
              <a:path extrusionOk="0" h="11986" w="38147">
                <a:moveTo>
                  <a:pt x="0" y="3557"/>
                </a:moveTo>
                <a:cubicBezTo>
                  <a:pt x="8804" y="3557"/>
                  <a:pt x="17785" y="3557"/>
                  <a:pt x="26326" y="5692"/>
                </a:cubicBezTo>
                <a:cubicBezTo>
                  <a:pt x="28804" y="6312"/>
                  <a:pt x="31156" y="7396"/>
                  <a:pt x="33441" y="8538"/>
                </a:cubicBezTo>
                <a:cubicBezTo>
                  <a:pt x="34971" y="9303"/>
                  <a:pt x="39332" y="10843"/>
                  <a:pt x="37710" y="11384"/>
                </a:cubicBezTo>
                <a:cubicBezTo>
                  <a:pt x="34103" y="12587"/>
                  <a:pt x="30105" y="11092"/>
                  <a:pt x="26326" y="10672"/>
                </a:cubicBezTo>
                <a:cubicBezTo>
                  <a:pt x="25208" y="10548"/>
                  <a:pt x="23124" y="10317"/>
                  <a:pt x="24191" y="9961"/>
                </a:cubicBezTo>
                <a:cubicBezTo>
                  <a:pt x="27349" y="8909"/>
                  <a:pt x="32663" y="13649"/>
                  <a:pt x="34152" y="10672"/>
                </a:cubicBezTo>
                <a:cubicBezTo>
                  <a:pt x="35757" y="7462"/>
                  <a:pt x="33865" y="3404"/>
                  <a:pt x="32729" y="0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/>
          <p:nvPr/>
        </p:nvSpPr>
        <p:spPr>
          <a:xfrm>
            <a:off x="2970360" y="2241360"/>
            <a:ext cx="6527520" cy="4322160"/>
          </a:xfrm>
          <a:custGeom>
            <a:rect b="b" l="l" r="r" t="t"/>
            <a:pathLst>
              <a:path extrusionOk="0" h="155818" w="261120">
                <a:moveTo>
                  <a:pt x="112417" y="0"/>
                </a:moveTo>
                <a:lnTo>
                  <a:pt x="32018" y="13518"/>
                </a:lnTo>
                <a:lnTo>
                  <a:pt x="0" y="64746"/>
                </a:lnTo>
                <a:lnTo>
                  <a:pt x="14942" y="125935"/>
                </a:lnTo>
                <a:lnTo>
                  <a:pt x="74708" y="155818"/>
                </a:lnTo>
                <a:lnTo>
                  <a:pt x="234795" y="149415"/>
                </a:lnTo>
                <a:lnTo>
                  <a:pt x="261120" y="103879"/>
                </a:lnTo>
                <a:lnTo>
                  <a:pt x="250448" y="24191"/>
                </a:lnTo>
                <a:lnTo>
                  <a:pt x="128070" y="2846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3720" y="2736360"/>
            <a:ext cx="2666520" cy="4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2160" y="3355920"/>
            <a:ext cx="1971360" cy="84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3800" y="5338080"/>
            <a:ext cx="3467520" cy="84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6480" y="4236480"/>
            <a:ext cx="1596600" cy="106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3080" y="3029760"/>
            <a:ext cx="1687680" cy="6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 rotWithShape="1">
          <a:blip r:embed="rId8">
            <a:alphaModFix/>
          </a:blip>
          <a:srcRect b="99965" l="-21818" r="95173" t="-99965"/>
          <a:stretch/>
        </p:blipFill>
        <p:spPr>
          <a:xfrm>
            <a:off x="2340000" y="3417840"/>
            <a:ext cx="1519560" cy="102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 rotWithShape="1">
          <a:blip r:embed="rId8">
            <a:alphaModFix/>
          </a:blip>
          <a:srcRect b="0" l="0" r="73348" t="0"/>
          <a:stretch/>
        </p:blipFill>
        <p:spPr>
          <a:xfrm>
            <a:off x="3691080" y="4337280"/>
            <a:ext cx="986040" cy="66708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/>
          <p:nvPr/>
        </p:nvSpPr>
        <p:spPr>
          <a:xfrm>
            <a:off x="3340080" y="4898880"/>
            <a:ext cx="16876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EXPLOIT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21440" y="4003200"/>
            <a:ext cx="2119320" cy="102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/>
          <p:nvPr/>
        </p:nvSpPr>
        <p:spPr>
          <a:xfrm>
            <a:off x="604800" y="2525760"/>
            <a:ext cx="8751240" cy="4500000"/>
          </a:xfrm>
          <a:custGeom>
            <a:rect b="b" l="l" r="r" t="t"/>
            <a:pathLst>
              <a:path extrusionOk="0" h="180009" w="350057">
                <a:moveTo>
                  <a:pt x="244044" y="0"/>
                </a:moveTo>
                <a:lnTo>
                  <a:pt x="127358" y="88226"/>
                </a:lnTo>
                <a:lnTo>
                  <a:pt x="0" y="88937"/>
                </a:lnTo>
                <a:lnTo>
                  <a:pt x="12095" y="152972"/>
                </a:lnTo>
                <a:lnTo>
                  <a:pt x="221988" y="180009"/>
                </a:lnTo>
                <a:lnTo>
                  <a:pt x="336539" y="175740"/>
                </a:lnTo>
                <a:lnTo>
                  <a:pt x="350057" y="91783"/>
                </a:lnTo>
                <a:lnTo>
                  <a:pt x="347211" y="711"/>
                </a:lnTo>
                <a:lnTo>
                  <a:pt x="310925" y="16364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357" name="Google Shape;357;p46"/>
          <p:cNvSpPr/>
          <p:nvPr/>
        </p:nvSpPr>
        <p:spPr>
          <a:xfrm>
            <a:off x="704520" y="740520"/>
            <a:ext cx="611892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fòrums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i la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xarxa TOR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són els millors llocs per trobar exploits nous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000" y="3931200"/>
            <a:ext cx="3759840" cy="227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2000" y="2525760"/>
            <a:ext cx="1358640" cy="140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4360" y="2998440"/>
            <a:ext cx="1358640" cy="140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240" y="4235760"/>
            <a:ext cx="1358640" cy="14047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/>
          <p:nvPr/>
        </p:nvSpPr>
        <p:spPr>
          <a:xfrm>
            <a:off x="3187080" y="2487600"/>
            <a:ext cx="1458360" cy="1049040"/>
          </a:xfrm>
          <a:prstGeom prst="wedgeRoundRectCallout">
            <a:avLst>
              <a:gd fmla="val 85138" name="adj1"/>
              <a:gd fmla="val 15221" name="adj2"/>
              <a:gd fmla="val 0" name="adj3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6"/>
          <p:cNvSpPr/>
          <p:nvPr/>
        </p:nvSpPr>
        <p:spPr>
          <a:xfrm flipH="1">
            <a:off x="1749960" y="3839760"/>
            <a:ext cx="1458360" cy="545400"/>
          </a:xfrm>
          <a:prstGeom prst="wedgeRoundRectCallout">
            <a:avLst>
              <a:gd fmla="val 54878" name="adj1"/>
              <a:gd fmla="val 84466" name="adj2"/>
              <a:gd fmla="val 0" name="adj3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6"/>
          <p:cNvSpPr/>
          <p:nvPr/>
        </p:nvSpPr>
        <p:spPr>
          <a:xfrm>
            <a:off x="2569680" y="4688280"/>
            <a:ext cx="640080" cy="739080"/>
          </a:xfrm>
          <a:prstGeom prst="wedgeRoundRectCallout">
            <a:avLst>
              <a:gd fmla="val 80485" name="adj1"/>
              <a:gd fmla="val 43220" name="adj2"/>
              <a:gd fmla="val 0" name="adj3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/>
          <p:nvPr/>
        </p:nvSpPr>
        <p:spPr>
          <a:xfrm>
            <a:off x="978480" y="3059280"/>
            <a:ext cx="6581160" cy="2881080"/>
          </a:xfrm>
          <a:custGeom>
            <a:rect b="b" l="l" r="r" t="t"/>
            <a:pathLst>
              <a:path extrusionOk="0" h="115263" w="263255">
                <a:moveTo>
                  <a:pt x="77554" y="4269"/>
                </a:moveTo>
                <a:lnTo>
                  <a:pt x="20634" y="7826"/>
                </a:lnTo>
                <a:lnTo>
                  <a:pt x="0" y="24191"/>
                </a:lnTo>
                <a:lnTo>
                  <a:pt x="2135" y="104590"/>
                </a:lnTo>
                <a:lnTo>
                  <a:pt x="72573" y="115263"/>
                </a:lnTo>
                <a:lnTo>
                  <a:pt x="240487" y="103879"/>
                </a:lnTo>
                <a:lnTo>
                  <a:pt x="263255" y="73996"/>
                </a:lnTo>
                <a:lnTo>
                  <a:pt x="263255" y="29883"/>
                </a:lnTo>
                <a:lnTo>
                  <a:pt x="213450" y="0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370" name="Google Shape;370;p47"/>
          <p:cNvSpPr/>
          <p:nvPr/>
        </p:nvSpPr>
        <p:spPr>
          <a:xfrm>
            <a:off x="4698720" y="740520"/>
            <a:ext cx="437868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Hi ha webs que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recopilen exploits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560" y="3767760"/>
            <a:ext cx="5811480" cy="132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0240" y="5088240"/>
            <a:ext cx="4210560" cy="4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7"/>
          <p:cNvSpPr/>
          <p:nvPr/>
        </p:nvSpPr>
        <p:spPr>
          <a:xfrm>
            <a:off x="7826400" y="2045520"/>
            <a:ext cx="183168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 solen ser completament  nous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7"/>
          <p:cNvSpPr/>
          <p:nvPr/>
        </p:nvSpPr>
        <p:spPr>
          <a:xfrm>
            <a:off x="6901560" y="2624400"/>
            <a:ext cx="729000" cy="558360"/>
          </a:xfrm>
          <a:custGeom>
            <a:rect b="b" l="l" r="r" t="t"/>
            <a:pathLst>
              <a:path extrusionOk="0" h="22344" w="29171">
                <a:moveTo>
                  <a:pt x="29171" y="2462"/>
                </a:moveTo>
                <a:cubicBezTo>
                  <a:pt x="26571" y="1719"/>
                  <a:pt x="23968" y="-328"/>
                  <a:pt x="21345" y="328"/>
                </a:cubicBezTo>
                <a:cubicBezTo>
                  <a:pt x="15775" y="1721"/>
                  <a:pt x="11607" y="6679"/>
                  <a:pt x="7826" y="11000"/>
                </a:cubicBezTo>
                <a:cubicBezTo>
                  <a:pt x="5945" y="13149"/>
                  <a:pt x="3847" y="15119"/>
                  <a:pt x="2134" y="17404"/>
                </a:cubicBezTo>
                <a:cubicBezTo>
                  <a:pt x="1305" y="18510"/>
                  <a:pt x="0" y="22344"/>
                  <a:pt x="0" y="20961"/>
                </a:cubicBezTo>
                <a:cubicBezTo>
                  <a:pt x="0" y="20281"/>
                  <a:pt x="1192" y="12980"/>
                  <a:pt x="1423" y="11712"/>
                </a:cubicBezTo>
                <a:cubicBezTo>
                  <a:pt x="1681" y="10293"/>
                  <a:pt x="2134" y="6000"/>
                  <a:pt x="2134" y="7443"/>
                </a:cubicBezTo>
                <a:cubicBezTo>
                  <a:pt x="2134" y="11771"/>
                  <a:pt x="0" y="15922"/>
                  <a:pt x="0" y="20250"/>
                </a:cubicBezTo>
                <a:cubicBezTo>
                  <a:pt x="0" y="23839"/>
                  <a:pt x="7083" y="18827"/>
                  <a:pt x="10672" y="18827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12044" y="6218966"/>
            <a:ext cx="10080600" cy="8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0775" lIns="100775" spcFirstLastPara="1" rIns="100775" wrap="square" tIns="100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8"/>
          <p:cNvSpPr txBox="1"/>
          <p:nvPr/>
        </p:nvSpPr>
        <p:spPr>
          <a:xfrm>
            <a:off x="8177677" y="6752080"/>
            <a:ext cx="182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775" lIns="100775" spcFirstLastPara="1" rIns="100775" wrap="square" tIns="100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Versió 5 - 2020</a:t>
            </a:r>
            <a:endParaRPr sz="9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48"/>
          <p:cNvSpPr txBox="1"/>
          <p:nvPr/>
        </p:nvSpPr>
        <p:spPr>
          <a:xfrm>
            <a:off x="45800" y="6792050"/>
            <a:ext cx="418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212121"/>
                </a:solidFill>
              </a:rPr>
              <a:t>Algunes imatges són d’OpenClipart.org i d’altres de propieta de Xavier Sala Pujolar</a:t>
            </a:r>
            <a:endParaRPr sz="800">
              <a:solidFill>
                <a:srgbClr val="212121"/>
              </a:solidFill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1451975" y="6239550"/>
            <a:ext cx="6928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Presentació original - </a:t>
            </a:r>
            <a:r>
              <a:rPr b="1" i="0" lang="es-ES" sz="17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Xavier Sala Pujolar - </a:t>
            </a:r>
            <a:r>
              <a:rPr b="0" i="0" lang="es-ES" sz="17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Institut Cendrassos</a:t>
            </a:r>
            <a:endParaRPr b="0" i="0" sz="1700" u="none" cap="none" strike="noStrike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ES" sz="17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Actualització - </a:t>
            </a:r>
            <a:r>
              <a:rPr lang="es-ES" sz="17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Institut Provençana</a:t>
            </a:r>
            <a:endParaRPr sz="17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83" name="Google Shape;38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00" y="6315750"/>
            <a:ext cx="1008900" cy="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1341720" y="2701080"/>
            <a:ext cx="4820040" cy="4446360"/>
          </a:xfrm>
          <a:custGeom>
            <a:rect b="b" l="l" r="r" t="t"/>
            <a:pathLst>
              <a:path extrusionOk="0" h="177875" w="192816">
                <a:moveTo>
                  <a:pt x="73284" y="0"/>
                </a:moveTo>
                <a:lnTo>
                  <a:pt x="21345" y="20634"/>
                </a:lnTo>
                <a:lnTo>
                  <a:pt x="2846" y="73996"/>
                </a:lnTo>
                <a:lnTo>
                  <a:pt x="0" y="133762"/>
                </a:lnTo>
                <a:lnTo>
                  <a:pt x="48382" y="177875"/>
                </a:lnTo>
                <a:lnTo>
                  <a:pt x="177163" y="167914"/>
                </a:lnTo>
                <a:lnTo>
                  <a:pt x="192816" y="94630"/>
                </a:lnTo>
                <a:lnTo>
                  <a:pt x="110282" y="61901"/>
                </a:lnTo>
                <a:lnTo>
                  <a:pt x="115263" y="22057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88" name="Google Shape;88;p17"/>
          <p:cNvSpPr/>
          <p:nvPr/>
        </p:nvSpPr>
        <p:spPr>
          <a:xfrm>
            <a:off x="2952720" y="740520"/>
            <a:ext cx="661392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 bug és més greu quan es converteix en una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vulnerabilitat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4800" y="3103560"/>
            <a:ext cx="3282480" cy="34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5112720" y="2454480"/>
            <a:ext cx="2294280" cy="1849320"/>
          </a:xfrm>
          <a:prstGeom prst="wedgeRoundRectCallout">
            <a:avLst>
              <a:gd fmla="val -77906" name="adj1"/>
              <a:gd fmla="val 35582" name="adj2"/>
              <a:gd fmla="val 0" name="adj3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Vulnerabilitat? No   m' havia de convertir en una papallona?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5336280" y="2703600"/>
            <a:ext cx="3130200" cy="3966120"/>
          </a:xfrm>
          <a:custGeom>
            <a:rect b="b" l="l" r="r" t="t"/>
            <a:pathLst>
              <a:path extrusionOk="0" h="158664" w="125223">
                <a:moveTo>
                  <a:pt x="71150" y="0"/>
                </a:moveTo>
                <a:lnTo>
                  <a:pt x="12095" y="12095"/>
                </a:lnTo>
                <a:lnTo>
                  <a:pt x="0" y="58343"/>
                </a:lnTo>
                <a:lnTo>
                  <a:pt x="2846" y="123089"/>
                </a:lnTo>
                <a:lnTo>
                  <a:pt x="28460" y="158664"/>
                </a:lnTo>
                <a:lnTo>
                  <a:pt x="106013" y="157953"/>
                </a:lnTo>
                <a:lnTo>
                  <a:pt x="125223" y="110282"/>
                </a:lnTo>
                <a:lnTo>
                  <a:pt x="125223" y="39844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96" name="Google Shape;96;p18"/>
          <p:cNvSpPr/>
          <p:nvPr/>
        </p:nvSpPr>
        <p:spPr>
          <a:xfrm>
            <a:off x="704520" y="740520"/>
            <a:ext cx="642384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administradors han de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localitzar les vulnerabilitats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del seu sistema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840" y="3237480"/>
            <a:ext cx="2237400" cy="31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2910240" y="2874960"/>
            <a:ext cx="1707120" cy="1351440"/>
          </a:xfrm>
          <a:prstGeom prst="wedgeRoundRectCallout">
            <a:avLst>
              <a:gd fmla="val 79167" name="adj1"/>
              <a:gd fmla="val 38160" name="adj2"/>
              <a:gd fmla="val 0" name="adj3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3610800" y="2259000"/>
            <a:ext cx="5958360" cy="4339800"/>
          </a:xfrm>
          <a:custGeom>
            <a:rect b="b" l="l" r="r" t="t"/>
            <a:pathLst>
              <a:path extrusionOk="0" h="173606" w="238352">
                <a:moveTo>
                  <a:pt x="110994" y="0"/>
                </a:moveTo>
                <a:lnTo>
                  <a:pt x="34152" y="37710"/>
                </a:lnTo>
                <a:lnTo>
                  <a:pt x="0" y="68304"/>
                </a:lnTo>
                <a:lnTo>
                  <a:pt x="6404" y="127359"/>
                </a:lnTo>
                <a:lnTo>
                  <a:pt x="39844" y="170049"/>
                </a:lnTo>
                <a:lnTo>
                  <a:pt x="158664" y="173606"/>
                </a:lnTo>
                <a:lnTo>
                  <a:pt x="224834" y="162222"/>
                </a:lnTo>
                <a:lnTo>
                  <a:pt x="238352" y="108860"/>
                </a:lnTo>
                <a:lnTo>
                  <a:pt x="210604" y="24903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7720" y="4189680"/>
            <a:ext cx="2342160" cy="88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9800" y="3252960"/>
            <a:ext cx="3117240" cy="84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5640" y="4542840"/>
            <a:ext cx="1898640" cy="5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7520" y="5167440"/>
            <a:ext cx="2066400" cy="4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5760" y="5167440"/>
            <a:ext cx="975240" cy="9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704520" y="740520"/>
            <a:ext cx="664956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 administrador pot fer servir els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escànners de vulnerabilitats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663480" y="2952720"/>
            <a:ext cx="262692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Permeten detectar vulnerabilitats abans que siguin aprofitades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2233080" y="4553640"/>
            <a:ext cx="1319760" cy="888840"/>
          </a:xfrm>
          <a:custGeom>
            <a:rect b="b" l="l" r="r" t="t"/>
            <a:pathLst>
              <a:path extrusionOk="0" h="35575" w="52801">
                <a:moveTo>
                  <a:pt x="332" y="0"/>
                </a:moveTo>
                <a:cubicBezTo>
                  <a:pt x="-996" y="9288"/>
                  <a:pt x="3659" y="19691"/>
                  <a:pt x="10293" y="26325"/>
                </a:cubicBezTo>
                <a:cubicBezTo>
                  <a:pt x="14768" y="30800"/>
                  <a:pt x="22464" y="30594"/>
                  <a:pt x="28792" y="30594"/>
                </a:cubicBezTo>
                <a:cubicBezTo>
                  <a:pt x="33823" y="30594"/>
                  <a:pt x="38753" y="29171"/>
                  <a:pt x="43733" y="28460"/>
                </a:cubicBezTo>
                <a:cubicBezTo>
                  <a:pt x="45898" y="28151"/>
                  <a:pt x="47993" y="27466"/>
                  <a:pt x="50137" y="27037"/>
                </a:cubicBezTo>
                <a:cubicBezTo>
                  <a:pt x="50872" y="26890"/>
                  <a:pt x="52801" y="26855"/>
                  <a:pt x="52271" y="26325"/>
                </a:cubicBezTo>
                <a:cubicBezTo>
                  <a:pt x="52200" y="26254"/>
                  <a:pt x="39713" y="21345"/>
                  <a:pt x="40176" y="21345"/>
                </a:cubicBezTo>
                <a:cubicBezTo>
                  <a:pt x="44419" y="21345"/>
                  <a:pt x="51560" y="22794"/>
                  <a:pt x="51560" y="27037"/>
                </a:cubicBezTo>
                <a:cubicBezTo>
                  <a:pt x="51560" y="31593"/>
                  <a:pt x="44109" y="32353"/>
                  <a:pt x="40887" y="35575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000" y="1250640"/>
            <a:ext cx="1625040" cy="2323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1017720" y="1064880"/>
            <a:ext cx="4172040" cy="299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rgbClr val="F4F956"/>
                </a:solidFill>
                <a:latin typeface="Quicksand"/>
                <a:ea typeface="Quicksand"/>
                <a:cs typeface="Quicksand"/>
                <a:sym typeface="Quicksand"/>
              </a:rPr>
              <a:t>Vulnerabilitats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3486240" y="2815560"/>
            <a:ext cx="5638320" cy="3948480"/>
          </a:xfrm>
          <a:custGeom>
            <a:rect b="b" l="l" r="r" t="t"/>
            <a:pathLst>
              <a:path extrusionOk="0" h="157953" w="225545">
                <a:moveTo>
                  <a:pt x="128070" y="711"/>
                </a:moveTo>
                <a:lnTo>
                  <a:pt x="37709" y="2134"/>
                </a:lnTo>
                <a:lnTo>
                  <a:pt x="19210" y="41267"/>
                </a:lnTo>
                <a:lnTo>
                  <a:pt x="0" y="76842"/>
                </a:lnTo>
                <a:lnTo>
                  <a:pt x="36286" y="155107"/>
                </a:lnTo>
                <a:lnTo>
                  <a:pt x="108859" y="157953"/>
                </a:lnTo>
                <a:lnTo>
                  <a:pt x="204911" y="150838"/>
                </a:lnTo>
                <a:lnTo>
                  <a:pt x="225545" y="86091"/>
                </a:lnTo>
                <a:lnTo>
                  <a:pt x="220564" y="20633"/>
                </a:lnTo>
                <a:lnTo>
                  <a:pt x="147992" y="0"/>
                </a:lnTo>
                <a:lnTo>
                  <a:pt x="136217" y="2632"/>
                </a:lnTo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123" name="Google Shape;123;p21"/>
          <p:cNvSpPr/>
          <p:nvPr/>
        </p:nvSpPr>
        <p:spPr>
          <a:xfrm>
            <a:off x="780480" y="740520"/>
            <a:ext cx="6118920" cy="162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Una vulnerabilitat és una fallada que permet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saltar-se les restriccions de seguretat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440" y="2815560"/>
            <a:ext cx="5877360" cy="415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3753000" y="2988360"/>
            <a:ext cx="5104800" cy="3681720"/>
          </a:xfrm>
          <a:custGeom>
            <a:rect b="b" l="l" r="r" t="t"/>
            <a:pathLst>
              <a:path extrusionOk="0" h="147280" w="204200">
                <a:moveTo>
                  <a:pt x="89649" y="0"/>
                </a:moveTo>
                <a:lnTo>
                  <a:pt x="17788" y="11384"/>
                </a:lnTo>
                <a:lnTo>
                  <a:pt x="0" y="44824"/>
                </a:lnTo>
                <a:lnTo>
                  <a:pt x="7827" y="128781"/>
                </a:lnTo>
                <a:lnTo>
                  <a:pt x="53363" y="147280"/>
                </a:lnTo>
                <a:lnTo>
                  <a:pt x="192816" y="146569"/>
                </a:lnTo>
                <a:lnTo>
                  <a:pt x="204200" y="99610"/>
                </a:lnTo>
                <a:lnTo>
                  <a:pt x="195662" y="9249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130" name="Google Shape;130;p22"/>
          <p:cNvSpPr/>
          <p:nvPr/>
        </p:nvSpPr>
        <p:spPr>
          <a:xfrm>
            <a:off x="780480" y="740520"/>
            <a:ext cx="7045560" cy="1304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Hi ha tantes vulnerabilitats que se’ls han creat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codis d’identificació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1680" y="3521880"/>
            <a:ext cx="3987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1670040" y="2341440"/>
            <a:ext cx="2082600" cy="5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CVE-2008-067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7452000" y="2138040"/>
            <a:ext cx="1935720" cy="5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CVE-2015-347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1517040" y="4211280"/>
            <a:ext cx="1935720" cy="5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CVE-2016-001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3771000" y="2739240"/>
            <a:ext cx="1529280" cy="901800"/>
          </a:xfrm>
          <a:custGeom>
            <a:rect b="b" l="l" r="r" t="t"/>
            <a:pathLst>
              <a:path extrusionOk="0" h="36089" w="61189">
                <a:moveTo>
                  <a:pt x="0" y="0"/>
                </a:moveTo>
                <a:cubicBezTo>
                  <a:pt x="22655" y="0"/>
                  <a:pt x="49928" y="13829"/>
                  <a:pt x="58343" y="34863"/>
                </a:cubicBezTo>
                <a:cubicBezTo>
                  <a:pt x="59766" y="38421"/>
                  <a:pt x="50379" y="33303"/>
                  <a:pt x="47670" y="30594"/>
                </a:cubicBezTo>
                <a:cubicBezTo>
                  <a:pt x="46393" y="29317"/>
                  <a:pt x="51119" y="31771"/>
                  <a:pt x="52651" y="32729"/>
                </a:cubicBezTo>
                <a:cubicBezTo>
                  <a:pt x="53823" y="33462"/>
                  <a:pt x="54825" y="34863"/>
                  <a:pt x="56208" y="34863"/>
                </a:cubicBezTo>
                <a:cubicBezTo>
                  <a:pt x="59503" y="34863"/>
                  <a:pt x="60147" y="29451"/>
                  <a:pt x="61189" y="26325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3539880" y="4357800"/>
            <a:ext cx="1178280" cy="355320"/>
          </a:xfrm>
          <a:custGeom>
            <a:rect b="b" l="l" r="r" t="t"/>
            <a:pathLst>
              <a:path extrusionOk="0" h="14230" w="47150">
                <a:moveTo>
                  <a:pt x="0" y="9250"/>
                </a:moveTo>
                <a:cubicBezTo>
                  <a:pt x="10906" y="8258"/>
                  <a:pt x="21778" y="6404"/>
                  <a:pt x="32729" y="6404"/>
                </a:cubicBezTo>
                <a:cubicBezTo>
                  <a:pt x="33753" y="6404"/>
                  <a:pt x="42178" y="6404"/>
                  <a:pt x="42690" y="6404"/>
                </a:cubicBezTo>
                <a:cubicBezTo>
                  <a:pt x="43876" y="6404"/>
                  <a:pt x="46779" y="7465"/>
                  <a:pt x="46248" y="6404"/>
                </a:cubicBezTo>
                <a:cubicBezTo>
                  <a:pt x="44681" y="3272"/>
                  <a:pt x="40130" y="2989"/>
                  <a:pt x="36998" y="1423"/>
                </a:cubicBezTo>
                <a:cubicBezTo>
                  <a:pt x="36398" y="1123"/>
                  <a:pt x="34904" y="0"/>
                  <a:pt x="35575" y="0"/>
                </a:cubicBezTo>
                <a:cubicBezTo>
                  <a:pt x="39077" y="0"/>
                  <a:pt x="41784" y="3244"/>
                  <a:pt x="44825" y="4981"/>
                </a:cubicBezTo>
                <a:cubicBezTo>
                  <a:pt x="45567" y="5405"/>
                  <a:pt x="47342" y="5639"/>
                  <a:pt x="46959" y="6404"/>
                </a:cubicBezTo>
                <a:cubicBezTo>
                  <a:pt x="45070" y="10180"/>
                  <a:pt x="40775" y="12343"/>
                  <a:pt x="36998" y="14230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6549840" y="2454840"/>
            <a:ext cx="778320" cy="955080"/>
          </a:xfrm>
          <a:custGeom>
            <a:rect b="b" l="l" r="r" t="t"/>
            <a:pathLst>
              <a:path extrusionOk="0" h="38212" w="31146">
                <a:moveTo>
                  <a:pt x="31146" y="0"/>
                </a:moveTo>
                <a:cubicBezTo>
                  <a:pt x="26679" y="638"/>
                  <a:pt x="21980" y="-477"/>
                  <a:pt x="17627" y="711"/>
                </a:cubicBezTo>
                <a:cubicBezTo>
                  <a:pt x="12290" y="2167"/>
                  <a:pt x="9700" y="9443"/>
                  <a:pt x="9089" y="14941"/>
                </a:cubicBezTo>
                <a:cubicBezTo>
                  <a:pt x="8565" y="19655"/>
                  <a:pt x="9089" y="24428"/>
                  <a:pt x="9089" y="29171"/>
                </a:cubicBezTo>
                <a:cubicBezTo>
                  <a:pt x="9089" y="32017"/>
                  <a:pt x="11101" y="39721"/>
                  <a:pt x="9089" y="37709"/>
                </a:cubicBezTo>
                <a:cubicBezTo>
                  <a:pt x="6204" y="34824"/>
                  <a:pt x="4314" y="31091"/>
                  <a:pt x="1974" y="27748"/>
                </a:cubicBezTo>
                <a:cubicBezTo>
                  <a:pt x="1062" y="26445"/>
                  <a:pt x="-958" y="24399"/>
                  <a:pt x="551" y="24902"/>
                </a:cubicBezTo>
                <a:cubicBezTo>
                  <a:pt x="4422" y="26193"/>
                  <a:pt x="5841" y="31214"/>
                  <a:pt x="7666" y="34863"/>
                </a:cubicBezTo>
                <a:cubicBezTo>
                  <a:pt x="7678" y="34888"/>
                  <a:pt x="7540" y="37988"/>
                  <a:pt x="8378" y="37709"/>
                </a:cubicBezTo>
                <a:cubicBezTo>
                  <a:pt x="11935" y="36524"/>
                  <a:pt x="13877" y="31306"/>
                  <a:pt x="17627" y="31306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